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9" r:id="rId2"/>
  </p:sldMasterIdLst>
  <p:notesMasterIdLst>
    <p:notesMasterId r:id="rId36"/>
  </p:notesMasterIdLst>
  <p:sldIdLst>
    <p:sldId id="257" r:id="rId3"/>
    <p:sldId id="277" r:id="rId4"/>
    <p:sldId id="280" r:id="rId5"/>
    <p:sldId id="279" r:id="rId6"/>
    <p:sldId id="282" r:id="rId7"/>
    <p:sldId id="283" r:id="rId8"/>
    <p:sldId id="284" r:id="rId9"/>
    <p:sldId id="285" r:id="rId10"/>
    <p:sldId id="286" r:id="rId11"/>
    <p:sldId id="288" r:id="rId12"/>
    <p:sldId id="289" r:id="rId13"/>
    <p:sldId id="290" r:id="rId14"/>
    <p:sldId id="295" r:id="rId15"/>
    <p:sldId id="294" r:id="rId16"/>
    <p:sldId id="293"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717AD0A-3FBD-4124-BB52-D48D1B7ABCC0}">
          <p14:sldIdLst>
            <p14:sldId id="257"/>
            <p14:sldId id="277"/>
            <p14:sldId id="280"/>
            <p14:sldId id="279"/>
            <p14:sldId id="282"/>
            <p14:sldId id="283"/>
            <p14:sldId id="284"/>
            <p14:sldId id="285"/>
            <p14:sldId id="286"/>
            <p14:sldId id="288"/>
            <p14:sldId id="289"/>
            <p14:sldId id="290"/>
            <p14:sldId id="295"/>
            <p14:sldId id="294"/>
            <p14:sldId id="293"/>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3A17"/>
    <a:srgbClr val="022887"/>
    <a:srgbClr val="0F6EB6"/>
    <a:srgbClr val="021E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4" autoAdjust="0"/>
    <p:restoredTop sz="62500" autoAdjust="0"/>
  </p:normalViewPr>
  <p:slideViewPr>
    <p:cSldViewPr snapToGrid="0">
      <p:cViewPr varScale="1">
        <p:scale>
          <a:sx n="63" d="100"/>
          <a:sy n="63" d="100"/>
        </p:scale>
        <p:origin x="96" y="17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2019/1/28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目前发现的，最早利用</a:t>
            </a:r>
            <a:r>
              <a:rPr lang="en-US" altLang="zh-CN" sz="1200" kern="1200" dirty="0">
                <a:solidFill>
                  <a:schemeClr val="tx1"/>
                </a:solidFill>
                <a:effectLst/>
                <a:latin typeface="+mn-lt"/>
                <a:ea typeface="+mn-ea"/>
                <a:cs typeface="+mn-cs"/>
              </a:rPr>
              <a:t>RPC</a:t>
            </a:r>
            <a:r>
              <a:rPr lang="zh-CN" altLang="en-US" sz="1200" kern="1200" dirty="0">
                <a:solidFill>
                  <a:schemeClr val="tx1"/>
                </a:solidFill>
                <a:effectLst/>
                <a:latin typeface="+mn-lt"/>
                <a:ea typeface="+mn-ea"/>
                <a:cs typeface="+mn-cs"/>
              </a:rPr>
              <a:t>攻击窃取以太币的攻击者账户。</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日，攻击者成功窃取了</a:t>
            </a:r>
            <a:r>
              <a:rPr lang="en-US" altLang="zh-CN" sz="1200" kern="1200" dirty="0">
                <a:solidFill>
                  <a:schemeClr val="tx1"/>
                </a:solidFill>
                <a:effectLst/>
                <a:latin typeface="+mn-lt"/>
                <a:ea typeface="+mn-ea"/>
                <a:cs typeface="+mn-cs"/>
              </a:rPr>
              <a:t>28</a:t>
            </a:r>
            <a:r>
              <a:rPr lang="zh-CN" altLang="zh-CN" sz="1200" kern="1200" dirty="0">
                <a:solidFill>
                  <a:schemeClr val="tx1"/>
                </a:solidFill>
                <a:effectLst/>
                <a:latin typeface="+mn-lt"/>
                <a:ea typeface="+mn-ea"/>
                <a:cs typeface="+mn-cs"/>
              </a:rPr>
              <a:t>个以太币</a:t>
            </a:r>
            <a:r>
              <a:rPr lang="en-US" altLang="zh-CN" sz="1200" kern="1200" baseline="30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图是</a:t>
            </a:r>
            <a:r>
              <a:rPr lang="en-US" altLang="zh-CN" sz="1200" kern="1200" dirty="0" err="1">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编写时</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日）该账户的账户余额等信息</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可以看出直至目前攻击者仍有新的以太币入账。</a:t>
            </a:r>
            <a:endParaRPr lang="en-US" altLang="zh-CN" dirty="0"/>
          </a:p>
          <a:p>
            <a:endParaRPr lang="en-US" altLang="zh-CN" dirty="0"/>
          </a:p>
          <a:p>
            <a:r>
              <a:rPr lang="zh-CN" altLang="en-US" dirty="0"/>
              <a:t>值得关注的是，该账户已被多个研究报告披露，其最近一次提币操作发生约</a:t>
            </a:r>
            <a:r>
              <a:rPr lang="en-US" altLang="zh-CN" dirty="0"/>
              <a:t>440</a:t>
            </a:r>
            <a:r>
              <a:rPr lang="zh-CN" altLang="en-US" dirty="0"/>
              <a:t>多天以前。</a:t>
            </a:r>
            <a:endParaRPr lang="en-US" altLang="zh-CN" dirty="0"/>
          </a:p>
          <a:p>
            <a:r>
              <a:rPr lang="zh-CN" altLang="en-US" dirty="0"/>
              <a:t>如此巨额的以太币，攻击者如何进行变现操作，是一个值得十分值得关注的问题。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早在</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月就有研究者捕获并披露了此类漏洞</a:t>
            </a:r>
            <a:r>
              <a:rPr lang="zh-CN" altLang="en-US" sz="1200" kern="1200" baseline="0" dirty="0">
                <a:solidFill>
                  <a:schemeClr val="tx1"/>
                </a:solidFill>
                <a:effectLst/>
                <a:latin typeface="+mn-lt"/>
                <a:ea typeface="+mn-ea"/>
                <a:cs typeface="+mn-cs"/>
              </a:rPr>
              <a:t>。</a:t>
            </a:r>
            <a:endParaRPr lang="en-US" altLang="zh-CN" sz="1200" kern="1200" baseline="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年初</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有研究团队</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以慢雾科技为代表</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对此类问题进行了</a:t>
            </a:r>
            <a:r>
              <a:rPr lang="zh-CN" altLang="en-US" sz="1200" kern="1200" dirty="0">
                <a:solidFill>
                  <a:schemeClr val="tx1"/>
                </a:solidFill>
                <a:effectLst/>
                <a:latin typeface="+mn-lt"/>
                <a:ea typeface="+mn-ea"/>
                <a:cs typeface="+mn-cs"/>
              </a:rPr>
              <a:t>进一步</a:t>
            </a:r>
            <a:r>
              <a:rPr lang="zh-CN" altLang="zh-CN" sz="1200" kern="1200" dirty="0">
                <a:solidFill>
                  <a:schemeClr val="tx1"/>
                </a:solidFill>
                <a:effectLst/>
                <a:latin typeface="+mn-lt"/>
                <a:ea typeface="+mn-ea"/>
                <a:cs typeface="+mn-cs"/>
              </a:rPr>
              <a:t>分析</a:t>
            </a:r>
            <a:r>
              <a:rPr lang="zh-CN" altLang="en-US" sz="1200" kern="1200" baseline="0" dirty="0">
                <a:solidFill>
                  <a:schemeClr val="tx1"/>
                </a:solidFill>
                <a:effectLst/>
                <a:latin typeface="+mn-lt"/>
                <a:ea typeface="+mn-ea"/>
                <a:cs typeface="+mn-cs"/>
              </a:rPr>
              <a:t>。</a:t>
            </a:r>
            <a:endParaRPr lang="en-US" altLang="zh-CN" sz="1200" kern="1200" baseline="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但这些研究既没有引起以太坊节点维护者的足够重视，也未能推动以太坊社区更新其</a:t>
            </a:r>
            <a:r>
              <a:rPr lang="en-US" altLang="zh-CN" sz="1200" kern="1200" dirty="0">
                <a:solidFill>
                  <a:schemeClr val="tx1"/>
                </a:solidFill>
                <a:effectLst/>
                <a:latin typeface="+mn-lt"/>
                <a:ea typeface="+mn-ea"/>
                <a:cs typeface="+mn-cs"/>
              </a:rPr>
              <a:t>RPC</a:t>
            </a:r>
            <a:r>
              <a:rPr lang="zh-CN" altLang="zh-CN" sz="1200" kern="1200" dirty="0">
                <a:solidFill>
                  <a:schemeClr val="tx1"/>
                </a:solidFill>
                <a:effectLst/>
                <a:latin typeface="+mn-lt"/>
                <a:ea typeface="+mn-ea"/>
                <a:cs typeface="+mn-cs"/>
              </a:rPr>
              <a:t>访问的安全策略。</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值得一提，</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日，知道创宇</a:t>
            </a:r>
            <a:r>
              <a:rPr lang="en-US" altLang="zh-CN" sz="1200" kern="1200" dirty="0">
                <a:solidFill>
                  <a:schemeClr val="tx1"/>
                </a:solidFill>
                <a:effectLst/>
                <a:latin typeface="+mn-lt"/>
                <a:ea typeface="+mn-ea"/>
                <a:cs typeface="+mn-cs"/>
              </a:rPr>
              <a:t>404</a:t>
            </a:r>
            <a:r>
              <a:rPr lang="zh-CN" altLang="en-US" sz="1200" kern="1200" dirty="0">
                <a:solidFill>
                  <a:schemeClr val="tx1"/>
                </a:solidFill>
                <a:effectLst/>
                <a:latin typeface="+mn-lt"/>
                <a:ea typeface="+mn-ea"/>
                <a:cs typeface="+mn-cs"/>
              </a:rPr>
              <a:t>区块链安全研究团队，对于利用以太坊</a:t>
            </a:r>
            <a:r>
              <a:rPr lang="en-US" altLang="zh-CN" sz="1200" kern="1200" dirty="0">
                <a:solidFill>
                  <a:schemeClr val="tx1"/>
                </a:solidFill>
                <a:effectLst/>
                <a:latin typeface="+mn-lt"/>
                <a:ea typeface="+mn-ea"/>
                <a:cs typeface="+mn-cs"/>
              </a:rPr>
              <a:t>RPC</a:t>
            </a:r>
            <a:r>
              <a:rPr lang="zh-CN" altLang="en-US" sz="1200" kern="1200" dirty="0">
                <a:solidFill>
                  <a:schemeClr val="tx1"/>
                </a:solidFill>
                <a:effectLst/>
                <a:latin typeface="+mn-lt"/>
                <a:ea typeface="+mn-ea"/>
                <a:cs typeface="+mn-cs"/>
              </a:rPr>
              <a:t>接口进行盗币的相应手段进行了详尽的分析。</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我认为是非常出色的工作。</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相信很多在座的同学也对这篇文章进行了研究。</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通过本报告，不光能直到存在哪些攻击行为，功能进一步了解如何捕获到这些攻击行为，以及从攻击者的角度出发如何探知目前仍然存在安全问题的节点信息。</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80604020202020204" charse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系统包含三个模块</a:t>
            </a:r>
            <a:endParaRPr lang="en-US" altLang="zh-CN" dirty="0"/>
          </a:p>
          <a:p>
            <a:endParaRPr lang="en-US" altLang="zh-CN" dirty="0"/>
          </a:p>
          <a:p>
            <a:r>
              <a:rPr lang="zh-CN" altLang="en-US" dirty="0"/>
              <a:t>以太坊网络存在三种节点</a:t>
            </a:r>
            <a:endParaRPr lang="en-US" altLang="zh-CN" dirty="0"/>
          </a:p>
          <a:p>
            <a:endParaRPr lang="en-US" altLang="zh-CN" dirty="0"/>
          </a:p>
          <a:p>
            <a:r>
              <a:rPr lang="zh-CN" altLang="en-US" dirty="0"/>
              <a:t>利用工具，发现攻击者节点，分析攻击行为；探测安全脆弱节点，总结面临安全威胁。</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a:t>
            </a:r>
            <a:r>
              <a:rPr lang="en-US" altLang="zh-CN" dirty="0"/>
              <a:t>curl</a:t>
            </a:r>
            <a:r>
              <a:rPr lang="zh-CN" altLang="en-US" dirty="0"/>
              <a:t>命令行向蜜罐的</a:t>
            </a:r>
            <a:r>
              <a:rPr lang="en-US" altLang="zh-CN" dirty="0" err="1"/>
              <a:t>rpc_modules</a:t>
            </a:r>
            <a:r>
              <a:rPr lang="zh-CN" altLang="en-US" dirty="0"/>
              <a:t>接口发送请求，查询暴露模块信息。</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关于特殊接口的信息见下表</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读博期间研究：移动安全</a:t>
            </a:r>
            <a:r>
              <a:rPr lang="en-US" altLang="zh-CN" dirty="0"/>
              <a:t>+</a:t>
            </a:r>
            <a:r>
              <a:rPr lang="zh-CN" altLang="en-US" dirty="0"/>
              <a:t>代码自动化分析、漏洞挖掘工具。</a:t>
            </a:r>
            <a:endParaRPr lang="en-US" altLang="zh-CN" dirty="0"/>
          </a:p>
          <a:p>
            <a:r>
              <a:rPr lang="zh-CN" altLang="en-US" dirty="0"/>
              <a:t>入职腾讯：区块链安全。</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这些接口分为两类：</a:t>
            </a:r>
            <a:endParaRPr lang="en-US" altLang="zh-CN" dirty="0"/>
          </a:p>
          <a:p>
            <a:pPr marL="228600" indent="-228600">
              <a:buAutoNum type="arabicPeriod"/>
            </a:pPr>
            <a:r>
              <a:rPr lang="zh-CN" altLang="en-US" dirty="0"/>
              <a:t>获取敏感信息的接口，比如获取账户信息、获取</a:t>
            </a:r>
            <a:r>
              <a:rPr lang="en-US" altLang="zh-CN" dirty="0"/>
              <a:t>RPC</a:t>
            </a:r>
            <a:r>
              <a:rPr lang="zh-CN" altLang="en-US" dirty="0"/>
              <a:t>模块列表等，我们会反馈对攻击者来说看起来非常有“诱惑力“的回复信息，比如反馈现实以太坊网络中拥有大量以太币和代币余额的账户地址。</a:t>
            </a:r>
            <a:endParaRPr lang="en-US" altLang="zh-CN" dirty="0"/>
          </a:p>
          <a:p>
            <a:pPr marL="228600" indent="-228600">
              <a:buAutoNum type="arabicPeriod"/>
            </a:pPr>
            <a:r>
              <a:rPr lang="zh-CN" altLang="en-US" dirty="0"/>
              <a:t>各类攻击使用接口，比如发送以太币余额等接口，一般会按照正确的</a:t>
            </a:r>
            <a:r>
              <a:rPr lang="en-US" altLang="zh-CN" dirty="0"/>
              <a:t>RPC</a:t>
            </a:r>
            <a:r>
              <a:rPr lang="zh-CN" altLang="en-US" dirty="0"/>
              <a:t>格式进行反馈。</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用于发现以太坊网络中所有的</a:t>
            </a:r>
            <a:r>
              <a:rPr lang="en-US" altLang="zh-CN" dirty="0"/>
              <a:t>P2P</a:t>
            </a:r>
            <a:r>
              <a:rPr lang="zh-CN" altLang="en-US" dirty="0"/>
              <a:t>节点；</a:t>
            </a:r>
            <a:endParaRPr lang="en-US" altLang="zh-CN" dirty="0"/>
          </a:p>
          <a:p>
            <a:endParaRPr lang="en-US" altLang="zh-CN" dirty="0"/>
          </a:p>
          <a:p>
            <a:r>
              <a:rPr lang="zh-CN" altLang="en-US" dirty="0"/>
              <a:t>乍看之下与</a:t>
            </a:r>
            <a:r>
              <a:rPr lang="en-US" altLang="zh-CN" dirty="0"/>
              <a:t>RPC</a:t>
            </a:r>
            <a:r>
              <a:rPr lang="zh-CN" altLang="en-US" dirty="0"/>
              <a:t>攻击的研究没有必然联系，但却是其他两个模块的基础。</a:t>
            </a:r>
            <a:endParaRPr lang="en-US" altLang="zh-CN" dirty="0"/>
          </a:p>
          <a:p>
            <a:r>
              <a:rPr lang="zh-CN" altLang="en-US" dirty="0"/>
              <a:t>使蜜罐暴露给隐藏在以太坊网络中的攻击者；</a:t>
            </a:r>
            <a:endParaRPr lang="en-US" altLang="zh-CN" dirty="0"/>
          </a:p>
          <a:p>
            <a:r>
              <a:rPr lang="zh-CN" altLang="en-US" dirty="0"/>
              <a:t>避免嗅探器在所有公网</a:t>
            </a:r>
            <a:r>
              <a:rPr lang="en-US" altLang="zh-CN" dirty="0"/>
              <a:t>IP</a:t>
            </a:r>
            <a:r>
              <a:rPr lang="zh-CN" altLang="en-US" dirty="0"/>
              <a:t>地址范围内进行搜索。</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80604020202020204" charse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全网节点嗅探模块降低了测试成本</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成本：</a:t>
            </a:r>
            <a:r>
              <a:rPr lang="en-US" altLang="zh-CN" dirty="0"/>
              <a:t>100</a:t>
            </a:r>
            <a:r>
              <a:rPr lang="zh-CN" altLang="en-US" dirty="0"/>
              <a:t>元</a:t>
            </a:r>
            <a:r>
              <a:rPr lang="en-US" altLang="zh-CN" dirty="0"/>
              <a:t>/</a:t>
            </a:r>
            <a:r>
              <a:rPr lang="zh-CN" altLang="en-US" dirty="0"/>
              <a:t>月</a:t>
            </a:r>
            <a:r>
              <a:rPr lang="en-US" altLang="zh-CN" dirty="0"/>
              <a:t>/</a:t>
            </a:r>
            <a:r>
              <a:rPr lang="zh-CN" altLang="en-US" dirty="0"/>
              <a:t>节点</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蜜罐进行了为其一个月的实验。</a:t>
            </a:r>
            <a:endParaRPr lang="en-US" altLang="zh-CN" dirty="0"/>
          </a:p>
          <a:p>
            <a:r>
              <a:rPr lang="zh-CN" altLang="en-US" dirty="0"/>
              <a:t>每个节点捕获数以千万记的</a:t>
            </a:r>
            <a:r>
              <a:rPr lang="en-US" altLang="zh-CN" dirty="0"/>
              <a:t>RPC</a:t>
            </a:r>
            <a:r>
              <a:rPr lang="zh-CN" altLang="en-US" dirty="0"/>
              <a:t>请求</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全网节点探测</a:t>
            </a:r>
            <a:r>
              <a:rPr lang="en-US" altLang="zh-CN" dirty="0"/>
              <a:t>+</a:t>
            </a:r>
            <a:r>
              <a:rPr lang="zh-CN" altLang="en-US" dirty="0"/>
              <a:t>脆弱节点嗅探单次运行即可。</a:t>
            </a:r>
            <a:endParaRPr lang="en-US" altLang="zh-CN" dirty="0"/>
          </a:p>
          <a:p>
            <a:r>
              <a:rPr lang="zh-CN" altLang="en-US" dirty="0"/>
              <a:t>欧洲的法兰克福节点探知了最多的全网节点数，并从中发现了暴露</a:t>
            </a:r>
            <a:r>
              <a:rPr lang="en-US" altLang="zh-CN" dirty="0"/>
              <a:t>RPC</a:t>
            </a:r>
            <a:r>
              <a:rPr lang="zh-CN" altLang="en-US" dirty="0"/>
              <a:t>接口的节点</a:t>
            </a:r>
            <a:r>
              <a:rPr lang="en-US" altLang="zh-CN" dirty="0"/>
              <a:t>1800</a:t>
            </a:r>
            <a:r>
              <a:rPr lang="zh-CN" altLang="en-US" dirty="0"/>
              <a:t>余个。</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1800</a:t>
            </a:r>
            <a:r>
              <a:rPr lang="zh-CN" altLang="en-US" sz="1200" kern="1200" dirty="0">
                <a:solidFill>
                  <a:schemeClr val="tx1"/>
                </a:solidFill>
                <a:effectLst/>
                <a:latin typeface="+mn-lt"/>
                <a:ea typeface="+mn-ea"/>
                <a:cs typeface="+mn-cs"/>
              </a:rPr>
              <a:t>余脆弱节点并非全部位于以太坊主网络。</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主网中的安全脆弱节点约占总脆弱节点数目的</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剩下的</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的节点分别来自于基于以太坊修改的、名为</a:t>
            </a:r>
            <a:r>
              <a:rPr lang="en-US" altLang="zh-CN" sz="1200" kern="1200" dirty="0" err="1">
                <a:solidFill>
                  <a:schemeClr val="tx1"/>
                </a:solidFill>
                <a:effectLst/>
                <a:latin typeface="+mn-lt"/>
                <a:ea typeface="+mn-ea"/>
                <a:cs typeface="+mn-cs"/>
              </a:rPr>
              <a:t>Akroma</a:t>
            </a:r>
            <a:r>
              <a:rPr lang="zh-CN" altLang="zh-CN" sz="1200" kern="1200" dirty="0">
                <a:solidFill>
                  <a:schemeClr val="tx1"/>
                </a:solidFill>
                <a:effectLst/>
                <a:latin typeface="+mn-lt"/>
                <a:ea typeface="+mn-ea"/>
                <a:cs typeface="+mn-cs"/>
              </a:rPr>
              <a:t>的区块链网络以及以太坊的各类测试网络。</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对于攻击者和我们的测试过程而言，真正有价值的是这些位于以太坊主网中的安全脆弱节点。</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关于为什么混进了一些奇怪的节点？</a:t>
            </a:r>
            <a:endParaRPr lang="en-US" altLang="zh-CN" sz="1200" kern="1200" dirty="0">
              <a:solidFill>
                <a:schemeClr val="tx1"/>
              </a:solidFill>
              <a:effectLst/>
              <a:latin typeface="+mn-lt"/>
              <a:ea typeface="+mn-ea"/>
              <a:cs typeface="+mn-cs"/>
            </a:endParaRPr>
          </a:p>
          <a:p>
            <a:pPr marL="228600" indent="-228600">
              <a:buAutoNum type="arabicPeriod"/>
            </a:pPr>
            <a:r>
              <a:rPr lang="zh-CN" altLang="en-US" sz="1200" kern="1200" baseline="0" dirty="0">
                <a:solidFill>
                  <a:schemeClr val="tx1"/>
                </a:solidFill>
                <a:effectLst/>
                <a:latin typeface="+mn-lt"/>
                <a:ea typeface="+mn-ea"/>
                <a:cs typeface="+mn-cs"/>
              </a:rPr>
              <a:t>脆弱节点嗅探工具基于全网探测工具的全网节点</a:t>
            </a:r>
            <a:r>
              <a:rPr lang="en-US" altLang="zh-CN" sz="1200" kern="1200" baseline="0" dirty="0">
                <a:solidFill>
                  <a:schemeClr val="tx1"/>
                </a:solidFill>
                <a:effectLst/>
                <a:latin typeface="+mn-lt"/>
                <a:ea typeface="+mn-ea"/>
                <a:cs typeface="+mn-cs"/>
              </a:rPr>
              <a:t>IP</a:t>
            </a:r>
            <a:r>
              <a:rPr lang="zh-CN" altLang="en-US" sz="1200" kern="1200" baseline="0" dirty="0">
                <a:solidFill>
                  <a:schemeClr val="tx1"/>
                </a:solidFill>
                <a:effectLst/>
                <a:latin typeface="+mn-lt"/>
                <a:ea typeface="+mn-ea"/>
                <a:cs typeface="+mn-cs"/>
              </a:rPr>
              <a:t>数据进行的分析；</a:t>
            </a:r>
            <a:endParaRPr lang="en-US" altLang="zh-CN" sz="1200" kern="1200" baseline="0" dirty="0">
              <a:solidFill>
                <a:schemeClr val="tx1"/>
              </a:solidFill>
              <a:effectLst/>
              <a:latin typeface="+mn-lt"/>
              <a:ea typeface="+mn-ea"/>
              <a:cs typeface="+mn-cs"/>
            </a:endParaRPr>
          </a:p>
          <a:p>
            <a:pPr marL="228600" indent="-228600">
              <a:buAutoNum type="arabicPeriod"/>
            </a:pPr>
            <a:r>
              <a:rPr lang="zh-CN" altLang="en-US" sz="1200" kern="1200" baseline="0" dirty="0">
                <a:solidFill>
                  <a:schemeClr val="tx1"/>
                </a:solidFill>
                <a:effectLst/>
                <a:latin typeface="+mn-lt"/>
                <a:ea typeface="+mn-ea"/>
                <a:cs typeface="+mn-cs"/>
              </a:rPr>
              <a:t>全网探测工具加入的是以太坊主网；</a:t>
            </a:r>
            <a:endParaRPr lang="en-US" altLang="zh-CN" sz="1200" kern="1200" baseline="0" dirty="0">
              <a:solidFill>
                <a:schemeClr val="tx1"/>
              </a:solidFill>
              <a:effectLst/>
              <a:latin typeface="+mn-lt"/>
              <a:ea typeface="+mn-ea"/>
              <a:cs typeface="+mn-cs"/>
            </a:endParaRPr>
          </a:p>
          <a:p>
            <a:pPr marL="228600" indent="-228600">
              <a:buAutoNum type="arabicPeriod"/>
            </a:pPr>
            <a:r>
              <a:rPr lang="zh-CN" altLang="en-US" sz="1200" kern="1200" baseline="0" dirty="0">
                <a:solidFill>
                  <a:schemeClr val="tx1"/>
                </a:solidFill>
                <a:effectLst/>
                <a:latin typeface="+mn-lt"/>
                <a:ea typeface="+mn-ea"/>
                <a:cs typeface="+mn-cs"/>
              </a:rPr>
              <a:t>在探测过程中，某节点从主网络切换到了测试网络</a:t>
            </a:r>
            <a:r>
              <a:rPr lang="en-US" altLang="zh-CN" sz="1200" kern="1200" baseline="0" dirty="0">
                <a:solidFill>
                  <a:schemeClr val="tx1"/>
                </a:solidFill>
                <a:effectLst/>
                <a:latin typeface="+mn-lt"/>
                <a:ea typeface="+mn-ea"/>
                <a:cs typeface="+mn-cs"/>
              </a:rPr>
              <a:t>/</a:t>
            </a:r>
            <a:r>
              <a:rPr lang="en-US" altLang="zh-CN" sz="1200" kern="1200" baseline="0" dirty="0" err="1">
                <a:solidFill>
                  <a:schemeClr val="tx1"/>
                </a:solidFill>
                <a:effectLst/>
                <a:latin typeface="+mn-lt"/>
                <a:ea typeface="+mn-ea"/>
                <a:cs typeface="+mn-cs"/>
              </a:rPr>
              <a:t>Akroma</a:t>
            </a:r>
            <a:r>
              <a:rPr lang="zh-CN" altLang="en-US" sz="1200" kern="1200" baseline="0" dirty="0">
                <a:solidFill>
                  <a:schemeClr val="tx1"/>
                </a:solidFill>
                <a:effectLst/>
                <a:latin typeface="+mn-lt"/>
                <a:ea typeface="+mn-ea"/>
                <a:cs typeface="+mn-cs"/>
              </a:rPr>
              <a:t>网络</a:t>
            </a:r>
            <a:endParaRPr lang="en-US" altLang="zh-CN" sz="1200" kern="1200" baseline="0" dirty="0">
              <a:solidFill>
                <a:schemeClr val="tx1"/>
              </a:solidFill>
              <a:effectLst/>
              <a:latin typeface="+mn-lt"/>
              <a:ea typeface="+mn-ea"/>
              <a:cs typeface="+mn-cs"/>
            </a:endParaRPr>
          </a:p>
          <a:p>
            <a:pPr marL="228600" indent="-228600">
              <a:buAutoNum type="arabicPeriod"/>
            </a:pPr>
            <a:r>
              <a:rPr lang="zh-CN" altLang="en-US" sz="1200" kern="1200" baseline="0" dirty="0">
                <a:solidFill>
                  <a:schemeClr val="tx1"/>
                </a:solidFill>
                <a:effectLst/>
                <a:latin typeface="+mn-lt"/>
                <a:ea typeface="+mn-ea"/>
                <a:cs typeface="+mn-cs"/>
              </a:rPr>
              <a:t>我们收集某节点的邻居节点列表，到逐个进行连接，有时延，可能在此期间发生了上述的网络切换。</a:t>
            </a:r>
            <a:endParaRPr lang="en-US" altLang="zh-CN" sz="1200" kern="1200" baseline="0" dirty="0">
              <a:solidFill>
                <a:schemeClr val="tx1"/>
              </a:solidFill>
              <a:effectLst/>
              <a:latin typeface="+mn-lt"/>
              <a:ea typeface="+mn-ea"/>
              <a:cs typeface="+mn-cs"/>
            </a:endParaRPr>
          </a:p>
          <a:p>
            <a:pPr marL="228600" indent="-228600">
              <a:buAutoNum type="arabicPeriod"/>
            </a:pPr>
            <a:endParaRPr lang="en-US" altLang="zh-CN"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err="1">
                <a:solidFill>
                  <a:schemeClr val="tx1"/>
                </a:solidFill>
                <a:effectLst/>
                <a:latin typeface="+mn-lt"/>
                <a:ea typeface="+mn-ea"/>
                <a:cs typeface="+mn-cs"/>
              </a:rPr>
              <a:t>Akroma</a:t>
            </a:r>
            <a:r>
              <a:rPr lang="zh-CN" altLang="en-US" sz="1200" b="1" kern="1200" dirty="0">
                <a:solidFill>
                  <a:schemeClr val="tx1"/>
                </a:solidFill>
                <a:effectLst/>
                <a:latin typeface="+mn-lt"/>
                <a:ea typeface="+mn-ea"/>
                <a:cs typeface="+mn-cs"/>
              </a:rPr>
              <a:t>：额可如马</a:t>
            </a:r>
            <a:endParaRPr lang="en-US" altLang="zh-CN" sz="1200" b="1"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a:solidFill>
                  <a:schemeClr val="tx1"/>
                </a:solidFill>
                <a:effectLst/>
                <a:latin typeface="+mn-lt"/>
                <a:ea typeface="+mn-ea"/>
                <a:cs typeface="+mn-cs"/>
              </a:rPr>
              <a:t>下面，开始总结各类攻击手法及威胁范围。</a:t>
            </a:r>
            <a:endParaRPr lang="en-US" altLang="zh-CN" sz="1200" kern="1200" dirty="0">
              <a:solidFill>
                <a:schemeClr val="tx1"/>
              </a:solidFill>
              <a:effectLst/>
              <a:latin typeface="+mn-lt"/>
              <a:ea typeface="+mn-ea"/>
              <a:cs typeface="+mn-cs"/>
            </a:endParaRPr>
          </a:p>
          <a:p>
            <a:pPr lvl="0"/>
            <a:r>
              <a:rPr lang="zh-CN" altLang="en-US" sz="1200" kern="1200" dirty="0">
                <a:solidFill>
                  <a:schemeClr val="tx1"/>
                </a:solidFill>
                <a:effectLst/>
                <a:latin typeface="+mn-lt"/>
                <a:ea typeface="+mn-ea"/>
                <a:cs typeface="+mn-cs"/>
              </a:rPr>
              <a:t>介绍过程中会统一使用几个概念。</a:t>
            </a:r>
            <a:endParaRPr lang="en-US" altLang="zh-CN" sz="1200" kern="1200" dirty="0">
              <a:solidFill>
                <a:schemeClr val="tx1"/>
              </a:solidFill>
              <a:effectLst/>
              <a:latin typeface="+mn-lt"/>
              <a:ea typeface="+mn-ea"/>
              <a:cs typeface="+mn-cs"/>
            </a:endParaRPr>
          </a:p>
          <a:p>
            <a:pPr lvl="0"/>
            <a:r>
              <a:rPr lang="zh-CN" altLang="en-US" sz="1200" kern="1200" dirty="0">
                <a:solidFill>
                  <a:schemeClr val="tx1"/>
                </a:solidFill>
                <a:effectLst/>
                <a:latin typeface="+mn-lt"/>
                <a:ea typeface="+mn-ea"/>
                <a:cs typeface="+mn-cs"/>
              </a:rPr>
              <a:t>以被充分披露的窃取数字货币为例，进行阐述：</a:t>
            </a:r>
            <a:endParaRPr lang="en-US" altLang="zh-CN" sz="1200" kern="1200" dirty="0">
              <a:solidFill>
                <a:schemeClr val="tx1"/>
              </a:solidFill>
              <a:effectLst/>
              <a:latin typeface="+mn-lt"/>
              <a:ea typeface="+mn-ea"/>
              <a:cs typeface="+mn-cs"/>
            </a:endParaRPr>
          </a:p>
          <a:p>
            <a:pPr marL="228600" lvl="0" indent="-228600">
              <a:buAutoNum type="arabicPeriod"/>
            </a:pPr>
            <a:r>
              <a:rPr lang="zh-CN" altLang="en-US" sz="1200" kern="1200" dirty="0">
                <a:solidFill>
                  <a:schemeClr val="tx1"/>
                </a:solidFill>
                <a:effectLst/>
                <a:latin typeface="+mn-lt"/>
                <a:ea typeface="+mn-ea"/>
                <a:cs typeface="+mn-cs"/>
              </a:rPr>
              <a:t>敏感</a:t>
            </a:r>
            <a:r>
              <a:rPr lang="en-US" altLang="zh-CN" sz="1200" kern="1200" dirty="0">
                <a:solidFill>
                  <a:schemeClr val="tx1"/>
                </a:solidFill>
                <a:effectLst/>
                <a:latin typeface="+mn-lt"/>
                <a:ea typeface="+mn-ea"/>
                <a:cs typeface="+mn-cs"/>
              </a:rPr>
              <a:t>RPC</a:t>
            </a:r>
            <a:r>
              <a:rPr lang="zh-CN" altLang="en-US" sz="1200" kern="1200" dirty="0">
                <a:solidFill>
                  <a:schemeClr val="tx1"/>
                </a:solidFill>
                <a:effectLst/>
                <a:latin typeface="+mn-lt"/>
                <a:ea typeface="+mn-ea"/>
                <a:cs typeface="+mn-cs"/>
              </a:rPr>
              <a:t>模块：一旦暴露会导致节点面临攻击风险的模块</a:t>
            </a:r>
            <a:r>
              <a:rPr lang="en-US" altLang="zh-CN" sz="1200" kern="1200" dirty="0">
                <a:solidFill>
                  <a:schemeClr val="tx1"/>
                </a:solidFill>
                <a:effectLst/>
                <a:latin typeface="+mn-lt"/>
                <a:ea typeface="+mn-ea"/>
                <a:cs typeface="+mn-cs"/>
              </a:rPr>
              <a:t>——eth</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personal</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228600" lvl="0" indent="-228600">
              <a:buAutoNum type="arabicPeriod"/>
            </a:pPr>
            <a:r>
              <a:rPr lang="zh-CN" altLang="en-US" sz="1200" kern="1200" dirty="0">
                <a:solidFill>
                  <a:schemeClr val="tx1"/>
                </a:solidFill>
                <a:effectLst/>
                <a:latin typeface="+mn-lt"/>
                <a:ea typeface="+mn-ea"/>
                <a:cs typeface="+mn-cs"/>
              </a:rPr>
              <a:t>敏感</a:t>
            </a:r>
            <a:r>
              <a:rPr lang="en-US" altLang="zh-CN" sz="1200" kern="1200" dirty="0">
                <a:solidFill>
                  <a:schemeClr val="tx1"/>
                </a:solidFill>
                <a:effectLst/>
                <a:latin typeface="+mn-lt"/>
                <a:ea typeface="+mn-ea"/>
                <a:cs typeface="+mn-cs"/>
              </a:rPr>
              <a:t>RPC</a:t>
            </a:r>
            <a:r>
              <a:rPr lang="zh-CN" altLang="en-US" sz="1200" kern="1200" dirty="0">
                <a:solidFill>
                  <a:schemeClr val="tx1"/>
                </a:solidFill>
                <a:effectLst/>
                <a:latin typeface="+mn-lt"/>
                <a:ea typeface="+mn-ea"/>
                <a:cs typeface="+mn-cs"/>
              </a:rPr>
              <a:t>接口：属于敏感</a:t>
            </a:r>
            <a:r>
              <a:rPr lang="en-US" altLang="zh-CN" sz="1200" kern="1200" dirty="0">
                <a:solidFill>
                  <a:schemeClr val="tx1"/>
                </a:solidFill>
                <a:effectLst/>
                <a:latin typeface="+mn-lt"/>
                <a:ea typeface="+mn-ea"/>
                <a:cs typeface="+mn-cs"/>
              </a:rPr>
              <a:t>RPC</a:t>
            </a:r>
            <a:r>
              <a:rPr lang="zh-CN" altLang="en-US" sz="1200" kern="1200" dirty="0">
                <a:solidFill>
                  <a:schemeClr val="tx1"/>
                </a:solidFill>
                <a:effectLst/>
                <a:latin typeface="+mn-lt"/>
                <a:ea typeface="+mn-ea"/>
                <a:cs typeface="+mn-cs"/>
              </a:rPr>
              <a:t>模块的、被攻击者用来实施攻击的</a:t>
            </a:r>
            <a:r>
              <a:rPr lang="en-US" altLang="zh-CN" sz="1200" kern="1200" dirty="0">
                <a:solidFill>
                  <a:schemeClr val="tx1"/>
                </a:solidFill>
                <a:effectLst/>
                <a:latin typeface="+mn-lt"/>
                <a:ea typeface="+mn-ea"/>
                <a:cs typeface="+mn-cs"/>
              </a:rPr>
              <a:t>RPC</a:t>
            </a:r>
            <a:r>
              <a:rPr lang="zh-CN" altLang="en-US" sz="1200" kern="1200" dirty="0">
                <a:solidFill>
                  <a:schemeClr val="tx1"/>
                </a:solidFill>
                <a:effectLst/>
                <a:latin typeface="+mn-lt"/>
                <a:ea typeface="+mn-ea"/>
                <a:cs typeface="+mn-cs"/>
              </a:rPr>
              <a:t>接口</a:t>
            </a:r>
            <a:r>
              <a:rPr lang="en-US" altLang="zh-CN" sz="1200" kern="1200" dirty="0">
                <a:solidFill>
                  <a:schemeClr val="tx1"/>
                </a:solidFill>
                <a:effectLst/>
                <a:latin typeface="+mn-lt"/>
                <a:ea typeface="+mn-ea"/>
                <a:cs typeface="+mn-cs"/>
              </a:rPr>
              <a:t>——</a:t>
            </a:r>
            <a:r>
              <a:rPr lang="en-US" altLang="zh-CN" sz="1200" dirty="0">
                <a:solidFill>
                  <a:srgbClr val="FFFFFF"/>
                </a:solidFill>
                <a:latin typeface="微软雅黑" panose="020B0503020204020204" pitchFamily="34" charset="-122"/>
                <a:ea typeface="微软雅黑" panose="020B0503020204020204" pitchFamily="34" charset="-122"/>
                <a:sym typeface="+mn-ea"/>
              </a:rPr>
              <a:t>_</a:t>
            </a:r>
            <a:r>
              <a:rPr lang="en-US" altLang="zh-CN" sz="1200" dirty="0" err="1">
                <a:solidFill>
                  <a:srgbClr val="FFFFFF"/>
                </a:solidFill>
                <a:latin typeface="微软雅黑" panose="020B0503020204020204" pitchFamily="34" charset="-122"/>
                <a:ea typeface="微软雅黑" panose="020B0503020204020204" pitchFamily="34" charset="-122"/>
                <a:sym typeface="+mn-ea"/>
              </a:rPr>
              <a:t>sendTransaction</a:t>
            </a:r>
            <a:r>
              <a:rPr lang="zh-CN" altLang="en-US" sz="1200" dirty="0">
                <a:solidFill>
                  <a:srgbClr val="FFFFFF"/>
                </a:solidFill>
                <a:latin typeface="微软雅黑" panose="020B0503020204020204" pitchFamily="34" charset="-122"/>
                <a:ea typeface="微软雅黑" panose="020B0503020204020204" pitchFamily="34" charset="-122"/>
                <a:sym typeface="+mn-ea"/>
              </a:rPr>
              <a:t>、 </a:t>
            </a:r>
            <a:r>
              <a:rPr lang="en-US" altLang="zh-CN" sz="1200" dirty="0" err="1">
                <a:solidFill>
                  <a:srgbClr val="FFFFFF"/>
                </a:solidFill>
                <a:latin typeface="微软雅黑" panose="020B0503020204020204" pitchFamily="34" charset="-122"/>
                <a:ea typeface="微软雅黑" panose="020B0503020204020204" pitchFamily="34" charset="-122"/>
                <a:sym typeface="+mn-ea"/>
              </a:rPr>
              <a:t>signTransaction</a:t>
            </a:r>
            <a:r>
              <a:rPr lang="zh-CN" altLang="en-US" sz="1200" kern="1200" dirty="0">
                <a:solidFill>
                  <a:schemeClr val="tx1"/>
                </a:solidFill>
                <a:effectLst/>
                <a:latin typeface="+mn-lt"/>
                <a:ea typeface="+mn-ea"/>
                <a:cs typeface="+mn-cs"/>
                <a:sym typeface="+mn-ea"/>
              </a:rPr>
              <a:t>；</a:t>
            </a:r>
            <a:endParaRPr lang="en-US" altLang="zh-CN"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a:solidFill>
                  <a:schemeClr val="tx1"/>
                </a:solidFill>
                <a:effectLst/>
                <a:latin typeface="+mn-lt"/>
                <a:ea typeface="+mn-ea"/>
                <a:cs typeface="+mn-cs"/>
              </a:rPr>
              <a:t>表格中的脆弱节点：</a:t>
            </a:r>
            <a:r>
              <a:rPr lang="zh-CN" altLang="zh-CN" sz="1200" kern="1200" dirty="0">
                <a:solidFill>
                  <a:schemeClr val="tx1"/>
                </a:solidFill>
                <a:effectLst/>
                <a:latin typeface="+mn-lt"/>
                <a:ea typeface="+mn-ea"/>
                <a:cs typeface="+mn-cs"/>
              </a:rPr>
              <a:t>以太坊主网络中，暴露的</a:t>
            </a:r>
            <a:r>
              <a:rPr lang="zh-CN" altLang="en-US" sz="1200" kern="1200" dirty="0">
                <a:solidFill>
                  <a:schemeClr val="tx1"/>
                </a:solidFill>
                <a:effectLst/>
                <a:latin typeface="+mn-lt"/>
                <a:ea typeface="+mn-ea"/>
                <a:cs typeface="+mn-cs"/>
              </a:rPr>
              <a:t>敏感</a:t>
            </a:r>
            <a:r>
              <a:rPr lang="en-US" altLang="zh-CN" sz="1200" kern="1200" dirty="0">
                <a:solidFill>
                  <a:schemeClr val="tx1"/>
                </a:solidFill>
                <a:effectLst/>
                <a:latin typeface="+mn-lt"/>
                <a:ea typeface="+mn-ea"/>
                <a:cs typeface="+mn-cs"/>
              </a:rPr>
              <a:t>RPC</a:t>
            </a:r>
            <a:r>
              <a:rPr lang="zh-CN" altLang="zh-CN" sz="1200" kern="1200" dirty="0">
                <a:solidFill>
                  <a:schemeClr val="tx1"/>
                </a:solidFill>
                <a:effectLst/>
                <a:latin typeface="+mn-lt"/>
                <a:ea typeface="+mn-ea"/>
                <a:cs typeface="+mn-cs"/>
              </a:rPr>
              <a:t>模块的节点</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228600" lvl="0" indent="-228600">
              <a:buAutoNum type="arabicPeriod"/>
            </a:pPr>
            <a:endParaRPr lang="en-US" altLang="zh-CN" sz="1200" kern="1200" dirty="0">
              <a:solidFill>
                <a:schemeClr val="tx1"/>
              </a:solidFill>
              <a:effectLst/>
              <a:latin typeface="+mn-lt"/>
              <a:ea typeface="+mn-ea"/>
              <a:cs typeface="+mn-cs"/>
            </a:endParaRPr>
          </a:p>
          <a:p>
            <a:pPr marL="0" lvl="0" indent="0">
              <a:buNone/>
            </a:pPr>
            <a:r>
              <a:rPr lang="zh-CN" altLang="en-US" sz="1200" kern="1200" dirty="0">
                <a:solidFill>
                  <a:schemeClr val="tx1"/>
                </a:solidFill>
                <a:effectLst/>
                <a:latin typeface="+mn-lt"/>
                <a:ea typeface="+mn-ea"/>
                <a:cs typeface="+mn-cs"/>
              </a:rPr>
              <a:t>关于货币窃取攻击，需要指出的是：</a:t>
            </a:r>
            <a:endParaRPr lang="en-US" altLang="zh-CN" sz="1200" kern="1200" dirty="0">
              <a:solidFill>
                <a:schemeClr val="tx1"/>
              </a:solidFill>
              <a:effectLst/>
              <a:latin typeface="+mn-lt"/>
              <a:ea typeface="+mn-ea"/>
              <a:cs typeface="+mn-cs"/>
            </a:endParaRPr>
          </a:p>
          <a:p>
            <a:pPr marL="0" lvl="0" indent="0">
              <a:buNone/>
            </a:pPr>
            <a:r>
              <a:rPr lang="en-US" altLang="zh-CN" sz="1200" kern="1200" dirty="0">
                <a:solidFill>
                  <a:schemeClr val="tx1"/>
                </a:solidFill>
                <a:effectLst/>
                <a:latin typeface="+mn-lt"/>
                <a:ea typeface="+mn-ea"/>
                <a:cs typeface="+mn-cs"/>
              </a:rPr>
              <a:t>1. </a:t>
            </a:r>
            <a:r>
              <a:rPr lang="en-US" altLang="zh-CN" sz="1200" dirty="0" err="1">
                <a:solidFill>
                  <a:srgbClr val="FFFFFF"/>
                </a:solidFill>
                <a:latin typeface="微软雅黑" panose="020B0503020204020204" pitchFamily="34" charset="-122"/>
                <a:ea typeface="微软雅黑" panose="020B0503020204020204" pitchFamily="34" charset="-122"/>
                <a:sym typeface="+mn-ea"/>
              </a:rPr>
              <a:t>sendTransaction</a:t>
            </a:r>
            <a:r>
              <a:rPr lang="zh-CN" altLang="en-US" sz="1200" kern="1200" dirty="0">
                <a:solidFill>
                  <a:schemeClr val="tx1"/>
                </a:solidFill>
                <a:effectLst/>
                <a:latin typeface="+mn-lt"/>
                <a:ea typeface="+mn-ea"/>
                <a:cs typeface="+mn-cs"/>
              </a:rPr>
              <a:t>接口</a:t>
            </a:r>
            <a:r>
              <a:rPr lang="zh-CN" altLang="zh-CN" sz="1200" kern="1200" dirty="0">
                <a:solidFill>
                  <a:schemeClr val="tx1"/>
                </a:solidFill>
                <a:effectLst/>
                <a:latin typeface="+mn-lt"/>
                <a:ea typeface="+mn-ea"/>
                <a:cs typeface="+mn-cs"/>
              </a:rPr>
              <a:t>可以实时窃取受害者余额</a:t>
            </a:r>
            <a:r>
              <a:rPr lang="zh-CN" altLang="en-US" sz="1200" kern="1200" dirty="0">
                <a:solidFill>
                  <a:schemeClr val="tx1"/>
                </a:solidFill>
                <a:effectLst/>
                <a:latin typeface="+mn-lt"/>
                <a:ea typeface="+mn-ea"/>
                <a:cs typeface="+mn-cs"/>
              </a:rPr>
              <a:t>、</a:t>
            </a:r>
            <a:r>
              <a:rPr lang="en-US" altLang="zh-CN" sz="1200" dirty="0" err="1">
                <a:solidFill>
                  <a:srgbClr val="FFFFFF"/>
                </a:solidFill>
                <a:latin typeface="微软雅黑" panose="020B0503020204020204" pitchFamily="34" charset="-122"/>
                <a:ea typeface="微软雅黑" panose="020B0503020204020204" pitchFamily="34" charset="-122"/>
                <a:sym typeface="+mn-ea"/>
              </a:rPr>
              <a:t>signTransaction</a:t>
            </a:r>
            <a:r>
              <a:rPr lang="zh-CN" altLang="en-US" sz="1200" kern="1200" dirty="0">
                <a:solidFill>
                  <a:schemeClr val="tx1"/>
                </a:solidFill>
                <a:effectLst/>
                <a:latin typeface="+mn-lt"/>
                <a:ea typeface="+mn-ea"/>
                <a:cs typeface="+mn-cs"/>
              </a:rPr>
              <a:t>接口</a:t>
            </a:r>
            <a:r>
              <a:rPr lang="zh-CN" altLang="zh-CN" sz="1200" kern="1200" dirty="0">
                <a:solidFill>
                  <a:schemeClr val="tx1"/>
                </a:solidFill>
                <a:effectLst/>
                <a:latin typeface="+mn-lt"/>
                <a:ea typeface="+mn-ea"/>
                <a:cs typeface="+mn-cs"/>
              </a:rPr>
              <a:t>可以签署交易信息，并被攻击者认为合适的时刻发布到区块链网络中</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蜜罐数据，</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多个以太坊</a:t>
            </a:r>
            <a:r>
              <a:rPr lang="en-US" altLang="zh-CN" sz="1200" kern="1200" dirty="0">
                <a:solidFill>
                  <a:schemeClr val="tx1"/>
                </a:solidFill>
                <a:effectLst/>
                <a:latin typeface="+mn-lt"/>
                <a:ea typeface="+mn-ea"/>
                <a:cs typeface="+mn-cs"/>
              </a:rPr>
              <a:t>Token</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统计了数十个攻击者的账户地址</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探知安全脆弱节点所维护的</a:t>
            </a:r>
            <a:r>
              <a:rPr lang="zh-CN" altLang="zh-CN" sz="1200" kern="1200" dirty="0">
                <a:solidFill>
                  <a:schemeClr val="tx1"/>
                </a:solidFill>
                <a:effectLst/>
                <a:latin typeface="+mn-lt"/>
                <a:ea typeface="+mn-ea"/>
                <a:cs typeface="+mn-cs"/>
              </a:rPr>
              <a:t>帐号数量超过</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万余。</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基于蜜罐数据统计，</a:t>
            </a:r>
            <a:r>
              <a:rPr lang="zh-CN" altLang="zh-CN" sz="1200" kern="1200" dirty="0">
                <a:solidFill>
                  <a:schemeClr val="tx1"/>
                </a:solidFill>
                <a:effectLst/>
                <a:latin typeface="+mn-lt"/>
                <a:ea typeface="+mn-ea"/>
                <a:cs typeface="+mn-cs"/>
              </a:rPr>
              <a:t>攻击者使用的密码字典约</a:t>
            </a:r>
            <a:r>
              <a:rPr lang="en-US" altLang="zh-CN" sz="1200" kern="1200" dirty="0">
                <a:solidFill>
                  <a:schemeClr val="tx1"/>
                </a:solidFill>
                <a:effectLst/>
                <a:latin typeface="+mn-lt"/>
                <a:ea typeface="+mn-ea"/>
                <a:cs typeface="+mn-cs"/>
              </a:rPr>
              <a:t>700</a:t>
            </a:r>
            <a:r>
              <a:rPr lang="zh-CN" altLang="zh-CN" sz="1200" kern="1200" dirty="0">
                <a:solidFill>
                  <a:schemeClr val="tx1"/>
                </a:solidFill>
                <a:effectLst/>
                <a:latin typeface="+mn-lt"/>
                <a:ea typeface="+mn-ea"/>
                <a:cs typeface="+mn-cs"/>
              </a:rPr>
              <a:t>余条</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基于安全脆弱节点探测工具，</a:t>
            </a:r>
            <a:r>
              <a:rPr lang="zh-CN" altLang="zh-CN" sz="1200" kern="1200" dirty="0">
                <a:solidFill>
                  <a:schemeClr val="tx1"/>
                </a:solidFill>
                <a:effectLst/>
                <a:latin typeface="+mn-lt"/>
                <a:ea typeface="+mn-ea"/>
                <a:cs typeface="+mn-cs"/>
              </a:rPr>
              <a:t>目前的以太坊主网络中仍有</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余节点、</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万余账户面临着此类攻击的威胁。</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攻击者可以将该节点接受挖矿奖励的钱包地址，设置为自己的地址。</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蜜罐捕获的攻击</a:t>
            </a:r>
            <a:r>
              <a:rPr lang="zh-CN" altLang="zh-CN" sz="1200" kern="1200" dirty="0">
                <a:solidFill>
                  <a:schemeClr val="tx1"/>
                </a:solidFill>
                <a:effectLst/>
                <a:latin typeface="+mn-lt"/>
                <a:ea typeface="+mn-ea"/>
                <a:cs typeface="+mn-cs"/>
              </a:rPr>
              <a:t>数据，可以看出，已有攻击者</a:t>
            </a:r>
            <a:r>
              <a:rPr lang="zh-CN" altLang="en-US" sz="1200" kern="1200" dirty="0">
                <a:solidFill>
                  <a:schemeClr val="tx1"/>
                </a:solidFill>
                <a:effectLst/>
                <a:latin typeface="+mn-lt"/>
                <a:ea typeface="+mn-ea"/>
                <a:cs typeface="+mn-cs"/>
              </a:rPr>
              <a:t>利用此类手法</a:t>
            </a:r>
            <a:r>
              <a:rPr lang="zh-CN" altLang="zh-CN" sz="1200" kern="1200" dirty="0">
                <a:solidFill>
                  <a:schemeClr val="tx1"/>
                </a:solidFill>
                <a:effectLst/>
                <a:latin typeface="+mn-lt"/>
                <a:ea typeface="+mn-ea"/>
                <a:cs typeface="+mn-cs"/>
              </a:rPr>
              <a:t>开展攻击</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根据我们的脆弱节点探测工具，主网络中尚有超过</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个节点</a:t>
            </a:r>
            <a:r>
              <a:rPr lang="zh-CN" altLang="en-US" sz="1200" kern="1200" dirty="0">
                <a:solidFill>
                  <a:schemeClr val="tx1"/>
                </a:solidFill>
                <a:effectLst/>
                <a:latin typeface="+mn-lt"/>
                <a:ea typeface="+mn-ea"/>
                <a:cs typeface="+mn-cs"/>
              </a:rPr>
              <a:t>正</a:t>
            </a:r>
            <a:r>
              <a:rPr lang="zh-CN" altLang="zh-CN" sz="1200" kern="1200" dirty="0">
                <a:solidFill>
                  <a:schemeClr val="tx1"/>
                </a:solidFill>
                <a:effectLst/>
                <a:latin typeface="+mn-lt"/>
                <a:ea typeface="+mn-ea"/>
                <a:cs typeface="+mn-cs"/>
              </a:rPr>
              <a:t>遭受此类攻击的威胁。</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80604020202020204" charse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80604020202020204" charse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80604020202020204" charset="0"/>
              <a:buNone/>
            </a:pPr>
            <a:r>
              <a:rPr lang="zh-CN" altLang="en-US" sz="1200" dirty="0">
                <a:solidFill>
                  <a:srgbClr val="FFFFFF"/>
                </a:solidFill>
                <a:latin typeface="微软雅黑" panose="020B0503020204020204" pitchFamily="34" charset="-122"/>
                <a:ea typeface="微软雅黑" panose="020B0503020204020204" pitchFamily="34" charset="-122"/>
                <a:sym typeface="+mn-ea"/>
              </a:rPr>
              <a:t>以太坊松散的</a:t>
            </a:r>
            <a:r>
              <a:rPr lang="en-US" altLang="zh-CN" sz="1200" dirty="0">
                <a:solidFill>
                  <a:srgbClr val="FFFFFF"/>
                </a:solidFill>
                <a:latin typeface="微软雅黑" panose="020B0503020204020204" pitchFamily="34" charset="-122"/>
                <a:ea typeface="微软雅黑" panose="020B0503020204020204" pitchFamily="34" charset="-122"/>
                <a:sym typeface="+mn-ea"/>
              </a:rPr>
              <a:t>RPC</a:t>
            </a:r>
            <a:r>
              <a:rPr lang="zh-CN" altLang="en-US" sz="1200" dirty="0">
                <a:solidFill>
                  <a:srgbClr val="FFFFFF"/>
                </a:solidFill>
                <a:latin typeface="微软雅黑" panose="020B0503020204020204" pitchFamily="34" charset="-122"/>
                <a:ea typeface="微软雅黑" panose="020B0503020204020204" pitchFamily="34" charset="-122"/>
                <a:sym typeface="+mn-ea"/>
              </a:rPr>
              <a:t>接口管理策略：</a:t>
            </a:r>
            <a:endParaRPr lang="en-US" altLang="zh-CN" sz="1200" dirty="0">
              <a:solidFill>
                <a:srgbClr val="FFFFFF"/>
              </a:solidFill>
              <a:latin typeface="微软雅黑" panose="020B0503020204020204" pitchFamily="34" charset="-122"/>
              <a:ea typeface="微软雅黑" panose="020B0503020204020204" pitchFamily="34" charset="-122"/>
              <a:sym typeface="+mn-ea"/>
            </a:endParaRPr>
          </a:p>
          <a:p>
            <a:pPr marL="0" lvl="0" indent="0">
              <a:lnSpc>
                <a:spcPct val="150000"/>
              </a:lnSpc>
              <a:buFont typeface="Arial" panose="02080604020202020204" charset="0"/>
              <a:buNone/>
            </a:pPr>
            <a:r>
              <a:rPr lang="zh-CN" altLang="en-US" sz="1200" dirty="0">
                <a:solidFill>
                  <a:srgbClr val="FFFFFF"/>
                </a:solidFill>
                <a:latin typeface="微软雅黑" panose="020B0503020204020204" pitchFamily="34" charset="-122"/>
                <a:ea typeface="微软雅黑" panose="020B0503020204020204" pitchFamily="34" charset="-122"/>
                <a:sym typeface="+mn-ea"/>
              </a:rPr>
              <a:t>其安全性依赖于绑定的</a:t>
            </a:r>
            <a:r>
              <a:rPr lang="en-US" altLang="zh-CN" sz="1200" dirty="0">
                <a:solidFill>
                  <a:srgbClr val="FFFFFF"/>
                </a:solidFill>
                <a:latin typeface="微软雅黑" panose="020B0503020204020204" pitchFamily="34" charset="-122"/>
                <a:ea typeface="微软雅黑" panose="020B0503020204020204" pitchFamily="34" charset="-122"/>
                <a:sym typeface="+mn-ea"/>
              </a:rPr>
              <a:t>URL</a:t>
            </a:r>
            <a:r>
              <a:rPr lang="zh-CN" altLang="en-US" sz="1200" dirty="0">
                <a:solidFill>
                  <a:srgbClr val="FFFFFF"/>
                </a:solidFill>
                <a:latin typeface="微软雅黑" panose="020B0503020204020204" pitchFamily="34" charset="-122"/>
                <a:ea typeface="微软雅黑" panose="020B0503020204020204" pitchFamily="34" charset="-122"/>
                <a:sym typeface="+mn-ea"/>
              </a:rPr>
              <a:t>地址是否公开，而没有实现</a:t>
            </a:r>
            <a:r>
              <a:rPr lang="en-US" altLang="zh-CN" sz="1200" dirty="0">
                <a:solidFill>
                  <a:srgbClr val="FFFFFF"/>
                </a:solidFill>
                <a:latin typeface="微软雅黑" panose="020B0503020204020204" pitchFamily="34" charset="-122"/>
                <a:ea typeface="微软雅黑" panose="020B0503020204020204" pitchFamily="34" charset="-122"/>
                <a:sym typeface="+mn-ea"/>
              </a:rPr>
              <a:t>RPC</a:t>
            </a:r>
            <a:r>
              <a:rPr lang="zh-CN" altLang="en-US" sz="1200" dirty="0">
                <a:solidFill>
                  <a:srgbClr val="FFFFFF"/>
                </a:solidFill>
                <a:latin typeface="微软雅黑" panose="020B0503020204020204" pitchFamily="34" charset="-122"/>
                <a:ea typeface="微软雅黑" panose="020B0503020204020204" pitchFamily="34" charset="-122"/>
                <a:sym typeface="+mn-ea"/>
              </a:rPr>
              <a:t>请求发送者的鉴权，这使得有远程</a:t>
            </a:r>
            <a:r>
              <a:rPr lang="en-US" altLang="zh-CN" sz="1200" dirty="0">
                <a:solidFill>
                  <a:srgbClr val="FFFFFF"/>
                </a:solidFill>
                <a:latin typeface="微软雅黑" panose="020B0503020204020204" pitchFamily="34" charset="-122"/>
                <a:ea typeface="微软雅黑" panose="020B0503020204020204" pitchFamily="34" charset="-122"/>
                <a:sym typeface="+mn-ea"/>
              </a:rPr>
              <a:t>RPC</a:t>
            </a:r>
            <a:r>
              <a:rPr lang="zh-CN" altLang="en-US" sz="1200" dirty="0">
                <a:solidFill>
                  <a:srgbClr val="FFFFFF"/>
                </a:solidFill>
                <a:latin typeface="微软雅黑" panose="020B0503020204020204" pitchFamily="34" charset="-122"/>
                <a:ea typeface="微软雅黑" panose="020B0503020204020204" pitchFamily="34" charset="-122"/>
                <a:sym typeface="+mn-ea"/>
              </a:rPr>
              <a:t>需求的用户必然面临遭到攻击的风险。</a:t>
            </a:r>
            <a:endParaRPr lang="en-US" altLang="zh-CN" sz="1200" dirty="0">
              <a:solidFill>
                <a:srgbClr val="FFFFFF"/>
              </a:solidFill>
              <a:latin typeface="微软雅黑" panose="020B0503020204020204" pitchFamily="34" charset="-122"/>
              <a:ea typeface="微软雅黑" panose="020B0503020204020204" pitchFamily="34" charset="-122"/>
              <a:sym typeface="+mn-ea"/>
            </a:endParaRPr>
          </a:p>
          <a:p>
            <a:pPr marL="0" lvl="0" indent="0">
              <a:lnSpc>
                <a:spcPct val="150000"/>
              </a:lnSpc>
              <a:buFont typeface="Arial" panose="02080604020202020204" charset="0"/>
              <a:buNone/>
            </a:pPr>
            <a:r>
              <a:rPr lang="zh-CN" altLang="en-US" sz="1200" dirty="0">
                <a:solidFill>
                  <a:srgbClr val="FFFFFF"/>
                </a:solidFill>
                <a:latin typeface="微软雅黑" panose="020B0503020204020204" pitchFamily="34" charset="-122"/>
                <a:ea typeface="微软雅黑" panose="020B0503020204020204" pitchFamily="34" charset="-122"/>
                <a:sym typeface="+mn-ea"/>
              </a:rPr>
              <a:t>此外，基于</a:t>
            </a:r>
            <a:r>
              <a:rPr lang="en-US" altLang="zh-CN" sz="1200" dirty="0">
                <a:solidFill>
                  <a:srgbClr val="FFFFFF"/>
                </a:solidFill>
                <a:latin typeface="微软雅黑" panose="020B0503020204020204" pitchFamily="34" charset="-122"/>
                <a:ea typeface="微软雅黑" panose="020B0503020204020204" pitchFamily="34" charset="-122"/>
                <a:sym typeface="+mn-ea"/>
              </a:rPr>
              <a:t>RPC</a:t>
            </a:r>
            <a:r>
              <a:rPr lang="zh-CN" altLang="en-US" sz="1200" dirty="0">
                <a:solidFill>
                  <a:srgbClr val="FFFFFF"/>
                </a:solidFill>
                <a:latin typeface="微软雅黑" panose="020B0503020204020204" pitchFamily="34" charset="-122"/>
                <a:ea typeface="微软雅黑" panose="020B0503020204020204" pitchFamily="34" charset="-122"/>
                <a:sym typeface="+mn-ea"/>
              </a:rPr>
              <a:t>开展节点功能配置的行为并未以太坊独有，对于其他区块链系统，同样需要加强其对于</a:t>
            </a:r>
            <a:r>
              <a:rPr lang="en-US" altLang="zh-CN" sz="1200" dirty="0">
                <a:solidFill>
                  <a:srgbClr val="FFFFFF"/>
                </a:solidFill>
                <a:latin typeface="微软雅黑" panose="020B0503020204020204" pitchFamily="34" charset="-122"/>
                <a:ea typeface="微软雅黑" panose="020B0503020204020204" pitchFamily="34" charset="-122"/>
                <a:sym typeface="+mn-ea"/>
              </a:rPr>
              <a:t>RPC</a:t>
            </a:r>
            <a:r>
              <a:rPr lang="zh-CN" altLang="en-US" sz="1200" dirty="0">
                <a:solidFill>
                  <a:srgbClr val="FFFFFF"/>
                </a:solidFill>
                <a:latin typeface="微软雅黑" panose="020B0503020204020204" pitchFamily="34" charset="-122"/>
                <a:ea typeface="微软雅黑" panose="020B0503020204020204" pitchFamily="34" charset="-122"/>
                <a:sym typeface="+mn-ea"/>
              </a:rPr>
              <a:t>接口的保护。</a:t>
            </a:r>
            <a:endParaRPr lang="en-US" altLang="zh-CN" sz="1200" dirty="0">
              <a:solidFill>
                <a:srgbClr val="FFFFFF"/>
              </a:solidFill>
              <a:latin typeface="微软雅黑" panose="020B0503020204020204" pitchFamily="34" charset="-122"/>
              <a:ea typeface="微软雅黑" panose="020B0503020204020204" pitchFamily="34" charset="-122"/>
              <a:sym typeface="+mn-ea"/>
            </a:endParaRPr>
          </a:p>
          <a:p>
            <a:pPr marL="0" lvl="0" indent="0">
              <a:lnSpc>
                <a:spcPct val="150000"/>
              </a:lnSpc>
              <a:buFont typeface="Arial" panose="02080604020202020204" charset="0"/>
              <a:buNone/>
            </a:pPr>
            <a:endParaRPr lang="en-US" altLang="zh-CN" sz="1200" dirty="0">
              <a:solidFill>
                <a:srgbClr val="FFFFFF"/>
              </a:solidFill>
              <a:latin typeface="微软雅黑" panose="020B0503020204020204" pitchFamily="34" charset="-122"/>
              <a:ea typeface="微软雅黑" panose="020B0503020204020204" pitchFamily="34" charset="-122"/>
              <a:sym typeface="+mn-ea"/>
            </a:endParaRPr>
          </a:p>
          <a:p>
            <a:pPr marL="0" lvl="0" indent="0">
              <a:lnSpc>
                <a:spcPct val="150000"/>
              </a:lnSpc>
              <a:buFont typeface="Arial" panose="02080604020202020204" charset="0"/>
              <a:buNone/>
            </a:pPr>
            <a:r>
              <a:rPr lang="zh-CN" altLang="en-US" sz="1200" dirty="0">
                <a:solidFill>
                  <a:srgbClr val="FFFFFF"/>
                </a:solidFill>
                <a:latin typeface="微软雅黑" panose="020B0503020204020204" pitchFamily="34" charset="-122"/>
                <a:ea typeface="微软雅黑" panose="020B0503020204020204" pitchFamily="34" charset="-122"/>
                <a:sym typeface="+mn-ea"/>
              </a:rPr>
              <a:t>攻击者：以太坊</a:t>
            </a:r>
            <a:r>
              <a:rPr lang="en-US" altLang="zh-CN" sz="1200" dirty="0">
                <a:solidFill>
                  <a:srgbClr val="FFFFFF"/>
                </a:solidFill>
                <a:latin typeface="微软雅黑" panose="020B0503020204020204" pitchFamily="34" charset="-122"/>
                <a:ea typeface="微软雅黑" panose="020B0503020204020204" pitchFamily="34" charset="-122"/>
                <a:sym typeface="+mn-ea"/>
              </a:rPr>
              <a:t>RPC</a:t>
            </a:r>
            <a:r>
              <a:rPr lang="zh-CN" altLang="en-US" sz="1200" dirty="0">
                <a:solidFill>
                  <a:srgbClr val="FFFFFF"/>
                </a:solidFill>
                <a:latin typeface="微软雅黑" panose="020B0503020204020204" pitchFamily="34" charset="-122"/>
                <a:ea typeface="微软雅黑" panose="020B0503020204020204" pitchFamily="34" charset="-122"/>
                <a:sym typeface="+mn-ea"/>
              </a:rPr>
              <a:t>攻击目前已经是一个被广泛研究并监视的问题，各家蜜罐的严密监控下，攻击者很难遁形。</a:t>
            </a:r>
            <a:endParaRPr lang="en-US" altLang="zh-CN" sz="1200" dirty="0">
              <a:solidFill>
                <a:srgbClr val="FFFFFF"/>
              </a:solidFill>
              <a:latin typeface="微软雅黑" panose="020B0503020204020204" pitchFamily="34" charset="-122"/>
              <a:ea typeface="微软雅黑" panose="020B0503020204020204" pitchFamily="34" charset="-122"/>
              <a:sym typeface="+mn-ea"/>
            </a:endParaRPr>
          </a:p>
          <a:p>
            <a:pPr marL="0" lvl="0" indent="0">
              <a:lnSpc>
                <a:spcPct val="150000"/>
              </a:lnSpc>
              <a:buFont typeface="Arial" panose="02080604020202020204" charset="0"/>
              <a:buNone/>
            </a:pPr>
            <a:endParaRPr lang="en-US" altLang="zh-CN" sz="1200" dirty="0">
              <a:solidFill>
                <a:srgbClr val="FFFFFF"/>
              </a:solidFill>
              <a:latin typeface="微软雅黑" panose="020B0503020204020204" pitchFamily="34" charset="-122"/>
              <a:ea typeface="微软雅黑" panose="020B0503020204020204" pitchFamily="34" charset="-122"/>
              <a:sym typeface="+mn-ea"/>
            </a:endParaRPr>
          </a:p>
          <a:p>
            <a:pPr marL="0" lvl="0" indent="0">
              <a:lnSpc>
                <a:spcPct val="150000"/>
              </a:lnSpc>
              <a:buFont typeface="Arial" panose="02080604020202020204" charset="0"/>
              <a:buNone/>
            </a:pPr>
            <a:r>
              <a:rPr lang="zh-CN" altLang="en-US" sz="1200" dirty="0">
                <a:solidFill>
                  <a:srgbClr val="FFFFFF"/>
                </a:solidFill>
                <a:latin typeface="微软雅黑" panose="020B0503020204020204" pitchFamily="34" charset="-122"/>
                <a:ea typeface="微软雅黑" panose="020B0503020204020204" pitchFamily="34" charset="-122"/>
                <a:sym typeface="+mn-ea"/>
              </a:rPr>
              <a:t>投资者：借用一句颇有争议的话。</a:t>
            </a:r>
            <a:endParaRPr lang="en-US" altLang="zh-CN" sz="1200" dirty="0">
              <a:solidFill>
                <a:srgbClr val="FFFFFF"/>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a:t>
            </a:r>
            <a:r>
              <a:rPr lang="zh-CN" altLang="en-US" dirty="0"/>
              <a:t>月</a:t>
            </a:r>
            <a:r>
              <a:rPr lang="en-US" altLang="zh-CN" dirty="0"/>
              <a:t>26</a:t>
            </a:r>
            <a:r>
              <a:rPr lang="zh-CN" altLang="en-US" dirty="0"/>
              <a:t>日，上周日，市值</a:t>
            </a:r>
            <a:r>
              <a:rPr lang="en-US" altLang="zh-CN" dirty="0"/>
              <a:t>270</a:t>
            </a:r>
            <a:r>
              <a:rPr lang="zh-CN" altLang="en-US" dirty="0"/>
              <a:t>亿美元</a:t>
            </a:r>
            <a:endParaRPr lang="en-US" altLang="zh-CN" dirty="0"/>
          </a:p>
          <a:p>
            <a:r>
              <a:rPr lang="zh-CN" altLang="en-US" dirty="0"/>
              <a:t>区块链</a:t>
            </a:r>
            <a:r>
              <a:rPr lang="en-US" altLang="zh-CN" dirty="0"/>
              <a:t>2.0</a:t>
            </a:r>
            <a:r>
              <a:rPr lang="zh-CN" altLang="en-US" dirty="0"/>
              <a:t>，相比以比特币为代表的区块链</a:t>
            </a:r>
            <a:r>
              <a:rPr lang="en-US" altLang="zh-CN" dirty="0"/>
              <a:t>1.0</a:t>
            </a:r>
            <a:r>
              <a:rPr lang="zh-CN" altLang="en-US" dirty="0"/>
              <a:t>，支持智能合约</a:t>
            </a:r>
            <a:endParaRPr lang="en-US" altLang="zh-CN" dirty="0"/>
          </a:p>
          <a:p>
            <a:r>
              <a:rPr lang="zh-CN" altLang="en-US" dirty="0"/>
              <a:t>智能合约代码，可被区块链上发布的新的交易数据所触发、执行</a:t>
            </a:r>
            <a:endParaRPr lang="en-US" altLang="zh-CN" dirty="0"/>
          </a:p>
          <a:p>
            <a:r>
              <a:rPr lang="en-US" altLang="zh-CN" dirty="0"/>
              <a:t>Token</a:t>
            </a:r>
            <a:r>
              <a:rPr lang="zh-CN" altLang="en-US" dirty="0"/>
              <a:t>，大部分将其称为代币，有专家认为应称为</a:t>
            </a:r>
            <a:r>
              <a:rPr lang="en-US" altLang="zh-CN" dirty="0"/>
              <a:t>”</a:t>
            </a:r>
            <a:r>
              <a:rPr lang="zh-CN" altLang="en-US" dirty="0"/>
              <a:t>通证</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现实生活中，每个人都有数个银行账户。</a:t>
            </a:r>
            <a:endParaRPr lang="en-US" altLang="zh-CN" dirty="0"/>
          </a:p>
          <a:p>
            <a:r>
              <a:rPr lang="zh-CN" altLang="en-US" dirty="0"/>
              <a:t>交易信息，包括发送者、接受者地址、发送货币数量等。</a:t>
            </a:r>
            <a:endParaRPr lang="en-US" altLang="zh-CN" dirty="0"/>
          </a:p>
          <a:p>
            <a:r>
              <a:rPr lang="zh-CN" altLang="en-US" dirty="0"/>
              <a:t>各个国家的法币是由央行根据国家经济情况、金融策略进行印发的；</a:t>
            </a:r>
            <a:endParaRPr lang="en-US" altLang="zh-CN" dirty="0"/>
          </a:p>
          <a:p>
            <a:r>
              <a:rPr lang="zh-CN" altLang="en-US" dirty="0"/>
              <a:t>而在以太坊的世界里，其新币的签发是在区块链项目上线之初，由代码写死的。</a:t>
            </a:r>
            <a:endParaRPr lang="en-US" altLang="zh-CN" dirty="0"/>
          </a:p>
          <a:p>
            <a:r>
              <a:rPr lang="zh-CN" altLang="en-US" dirty="0"/>
              <a:t>主要作为挖矿奖励，发放给成功挖矿的矿机持有者账户。</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图中圈</a:t>
            </a:r>
            <a:r>
              <a:rPr lang="en-US" altLang="zh-CN" dirty="0"/>
              <a:t>1</a:t>
            </a:r>
            <a:r>
              <a:rPr lang="zh-CN" altLang="en-US" dirty="0"/>
              <a:t>标黄部分</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带安全帽的黑色小人是</a:t>
            </a:r>
            <a:r>
              <a:rPr lang="en-US" altLang="zh-CN" dirty="0"/>
              <a:t>Go </a:t>
            </a:r>
            <a:r>
              <a:rPr lang="en-US" altLang="zh-CN" dirty="0" err="1"/>
              <a:t>Ethereum</a:t>
            </a:r>
            <a:r>
              <a:rPr lang="zh-CN" altLang="en-US" dirty="0"/>
              <a:t>的</a:t>
            </a:r>
            <a:r>
              <a:rPr lang="en-US" altLang="zh-CN" dirty="0"/>
              <a:t>Logo</a:t>
            </a:r>
            <a:r>
              <a:rPr lang="zh-CN" altLang="en-US" dirty="0"/>
              <a:t>，是</a:t>
            </a:r>
            <a:r>
              <a:rPr lang="en-US" altLang="zh-CN" dirty="0"/>
              <a:t>Go</a:t>
            </a:r>
            <a:r>
              <a:rPr lang="zh-CN" altLang="en-US" dirty="0"/>
              <a:t>语言吉祥物</a:t>
            </a:r>
            <a:r>
              <a:rPr lang="en-US" altLang="zh-CN" dirty="0"/>
              <a:t>+</a:t>
            </a:r>
            <a:r>
              <a:rPr lang="zh-CN" altLang="en-US" dirty="0"/>
              <a:t>以太坊标志的结合。</a:t>
            </a: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本地以默认配置启动了</a:t>
            </a:r>
            <a:r>
              <a:rPr lang="en-US" altLang="zh-CN" dirty="0"/>
              <a:t>Go </a:t>
            </a:r>
            <a:r>
              <a:rPr lang="en-US" altLang="zh-CN" dirty="0" err="1"/>
              <a:t>Ethereum</a:t>
            </a:r>
            <a:r>
              <a:rPr lang="zh-CN" altLang="en-US" dirty="0"/>
              <a:t>客户端</a:t>
            </a:r>
            <a:endParaRPr lang="en-US" altLang="zh-CN" dirty="0"/>
          </a:p>
          <a:p>
            <a:endParaRPr lang="en-US" altLang="zh-CN" dirty="0"/>
          </a:p>
          <a:p>
            <a:r>
              <a:rPr lang="zh-CN" altLang="en-US" dirty="0"/>
              <a:t>利用</a:t>
            </a:r>
            <a:r>
              <a:rPr lang="en-US" altLang="zh-CN" dirty="0"/>
              <a:t>curl </a:t>
            </a:r>
            <a:r>
              <a:rPr lang="zh-CN" altLang="en-US" dirty="0"/>
              <a:t>发送 </a:t>
            </a:r>
            <a:r>
              <a:rPr lang="en-US" altLang="zh-CN" dirty="0"/>
              <a:t>http post</a:t>
            </a:r>
            <a:r>
              <a:rPr lang="zh-CN" altLang="en-US" dirty="0"/>
              <a:t>请求到本地节点的</a:t>
            </a:r>
            <a:r>
              <a:rPr lang="en-US" altLang="zh-CN" dirty="0" err="1"/>
              <a:t>rpc_modules</a:t>
            </a:r>
            <a:r>
              <a:rPr lang="zh-CN" altLang="en-US" dirty="0"/>
              <a:t>接口，查询暴露模块</a:t>
            </a:r>
            <a:endParaRPr lang="en-US" altLang="zh-CN" dirty="0"/>
          </a:p>
          <a:p>
            <a:endParaRPr lang="en-US" altLang="zh-CN" dirty="0"/>
          </a:p>
          <a:p>
            <a:r>
              <a:rPr lang="en-US" altLang="zh-CN" dirty="0" err="1"/>
              <a:t>Geth</a:t>
            </a:r>
            <a:r>
              <a:rPr lang="zh-CN" altLang="en-US" dirty="0"/>
              <a:t>的配置参数</a:t>
            </a:r>
            <a:r>
              <a:rPr lang="en-US" altLang="zh-CN" dirty="0" err="1"/>
              <a:t>rpcapi</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2019/1/28</a:t>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2019/1/28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dirty="0"/>
              <a:t>单击此处编辑母版标题样式</a:t>
            </a:r>
          </a:p>
        </p:txBody>
      </p:sp>
      <p:sp>
        <p:nvSpPr>
          <p:cNvPr id="3" name="内容占位符 2"/>
          <p:cNvSpPr>
            <a:spLocks noGrp="1"/>
          </p:cNvSpPr>
          <p:nvPr>
            <p:ph idx="1"/>
          </p:nvPr>
        </p:nvSpPr>
        <p:spPr>
          <a:xfrm>
            <a:off x="838200" y="1825625"/>
            <a:ext cx="10515600" cy="4351338"/>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2019/1/28</a:t>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20DD7636-5BE1-44BC-BB5F-15739D9E18E1}" type="datetimeFigureOut">
              <a:rPr lang="zh-CN" altLang="en-US" smtClean="0"/>
              <a:t>2019/1/28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2019/1/28</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2019/1/28</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a:xfrm>
            <a:off x="838200" y="6356350"/>
            <a:ext cx="2743200" cy="365125"/>
          </a:xfrm>
        </p:spPr>
        <p:txBody>
          <a:bodyPr/>
          <a:lstStyle/>
          <a:p>
            <a:fld id="{20DD7636-5BE1-44BC-BB5F-15739D9E18E1}" type="datetimeFigureOut">
              <a:rPr lang="zh-CN" altLang="en-US" smtClean="0"/>
              <a:t>2019/1/28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2019/1/28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9EFD9D74-47D9-4702-A33C-335B63B48DBF}" type="datetimeFigureOut">
              <a:rPr lang="zh-CN" altLang="en-US" smtClean="0"/>
              <a:t>2019/1/28</a:t>
            </a:fld>
            <a:endParaRPr lang="zh-CN" altLang="en-US" dirty="0"/>
          </a:p>
        </p:txBody>
      </p:sp>
      <p:sp>
        <p:nvSpPr>
          <p:cNvPr id="6" name="页脚占位符 5"/>
          <p:cNvSpPr>
            <a:spLocks noGrp="1"/>
          </p:cNvSpPr>
          <p:nvPr>
            <p:ph type="ftr" sz="quarter" idx="11"/>
          </p:nvPr>
        </p:nvSpPr>
        <p:spPr>
          <a:xfrm>
            <a:off x="4038600" y="6356350"/>
            <a:ext cx="4114800" cy="365125"/>
          </a:xfrm>
        </p:spPr>
        <p:txBody>
          <a:bodyPr/>
          <a:lstStyle/>
          <a:p>
            <a:endParaRPr lang="zh-CN" altLang="en-US" dirty="0"/>
          </a:p>
        </p:txBody>
      </p:sp>
      <p:sp>
        <p:nvSpPr>
          <p:cNvPr id="7" name="灯片编号占位符 6"/>
          <p:cNvSpPr>
            <a:spLocks noGrp="1"/>
          </p:cNvSpPr>
          <p:nvPr>
            <p:ph type="sldNum" sz="quarter" idx="12"/>
          </p:nvPr>
        </p:nvSpPr>
        <p:spPr>
          <a:xfrm>
            <a:off x="8610600" y="6356350"/>
            <a:ext cx="2743200" cy="365125"/>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2019/1/28</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D:\xuke_work\腾讯\css大会\延展物料\jpg\ppt出图\2.jpg2"/>
          <p:cNvPicPr>
            <a:picLocks noChangeAspect="1"/>
          </p:cNvPicPr>
          <p:nvPr userDrawn="1"/>
        </p:nvPicPr>
        <p:blipFill>
          <a:blip r:embed="rId12"/>
          <a:srcRect/>
          <a:stretch>
            <a:fillRect/>
          </a:stretch>
        </p:blipFill>
        <p:spPr>
          <a:xfrm>
            <a:off x="1905" y="-7620"/>
            <a:ext cx="12211685" cy="68687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xuke_work\腾讯\css大会\延展物料\jpg\ppt出图\1.jpg1"/>
          <p:cNvPicPr>
            <a:picLocks noChangeAspect="1"/>
          </p:cNvPicPr>
          <p:nvPr/>
        </p:nvPicPr>
        <p:blipFill>
          <a:blip r:embed="rId3"/>
          <a:srcRect/>
          <a:stretch>
            <a:fillRect/>
          </a:stretch>
        </p:blipFill>
        <p:spPr>
          <a:xfrm>
            <a:off x="-635" y="-12382"/>
            <a:ext cx="12230100" cy="6878955"/>
          </a:xfrm>
          <a:prstGeom prst="rect">
            <a:avLst/>
          </a:prstGeom>
        </p:spPr>
      </p:pic>
      <p:sp>
        <p:nvSpPr>
          <p:cNvPr id="4" name="文本框 3"/>
          <p:cNvSpPr txBox="1"/>
          <p:nvPr/>
        </p:nvSpPr>
        <p:spPr>
          <a:xfrm>
            <a:off x="3951119" y="2197735"/>
            <a:ext cx="7520007" cy="2123658"/>
          </a:xfrm>
          <a:prstGeom prst="rect">
            <a:avLst/>
          </a:prstGeom>
          <a:noFill/>
        </p:spPr>
        <p:txBody>
          <a:bodyPr wrap="none" rtlCol="0">
            <a:spAutoFit/>
          </a:bodyPr>
          <a:lstStyle/>
          <a:p>
            <a:pPr algn="ctr">
              <a:lnSpc>
                <a:spcPct val="150000"/>
              </a:lnSpc>
            </a:pPr>
            <a:r>
              <a:rPr lang="zh-CN" altLang="en-US" sz="4400" dirty="0">
                <a:solidFill>
                  <a:schemeClr val="bg1"/>
                </a:solidFill>
                <a:latin typeface="方正兰亭黑_GBK" panose="02000000000000000000" charset="-122"/>
                <a:ea typeface="方正兰亭黑_GBK" panose="02000000000000000000" charset="-122"/>
                <a:sym typeface="+mn-ea"/>
              </a:rPr>
              <a:t>看好你的钱包！从攻击和防御</a:t>
            </a:r>
            <a:endParaRPr lang="en-US" altLang="zh-CN" sz="4400" dirty="0">
              <a:solidFill>
                <a:schemeClr val="bg1"/>
              </a:solidFill>
              <a:latin typeface="方正兰亭黑_GBK" panose="02000000000000000000" charset="-122"/>
              <a:ea typeface="方正兰亭黑_GBK" panose="02000000000000000000" charset="-122"/>
              <a:sym typeface="+mn-ea"/>
            </a:endParaRPr>
          </a:p>
          <a:p>
            <a:pPr algn="ctr">
              <a:lnSpc>
                <a:spcPct val="150000"/>
              </a:lnSpc>
            </a:pPr>
            <a:r>
              <a:rPr lang="zh-CN" altLang="en-US" sz="4400" dirty="0">
                <a:solidFill>
                  <a:schemeClr val="bg1"/>
                </a:solidFill>
                <a:latin typeface="方正兰亭黑_GBK" panose="02000000000000000000" charset="-122"/>
                <a:ea typeface="方正兰亭黑_GBK" panose="02000000000000000000" charset="-122"/>
                <a:sym typeface="+mn-ea"/>
              </a:rPr>
              <a:t>角度分析以太坊</a:t>
            </a:r>
            <a:r>
              <a:rPr lang="en-US" altLang="zh-CN" sz="4400" dirty="0">
                <a:solidFill>
                  <a:schemeClr val="bg1"/>
                </a:solidFill>
                <a:latin typeface="方正兰亭黑_GBK" panose="02000000000000000000" charset="-122"/>
                <a:ea typeface="方正兰亭黑_GBK" panose="02000000000000000000" charset="-122"/>
                <a:sym typeface="+mn-ea"/>
              </a:rPr>
              <a:t>RPC</a:t>
            </a:r>
            <a:r>
              <a:rPr lang="zh-CN" altLang="en-US" sz="4400" dirty="0">
                <a:solidFill>
                  <a:schemeClr val="bg1"/>
                </a:solidFill>
                <a:latin typeface="方正兰亭黑_GBK" panose="02000000000000000000" charset="-122"/>
                <a:ea typeface="方正兰亭黑_GBK" panose="02000000000000000000" charset="-122"/>
                <a:sym typeface="+mn-ea"/>
              </a:rPr>
              <a:t>攻击</a:t>
            </a:r>
          </a:p>
        </p:txBody>
      </p:sp>
      <p:sp>
        <p:nvSpPr>
          <p:cNvPr id="2" name="文本框 1"/>
          <p:cNvSpPr txBox="1"/>
          <p:nvPr/>
        </p:nvSpPr>
        <p:spPr>
          <a:xfrm>
            <a:off x="5607049" y="4538345"/>
            <a:ext cx="4875053" cy="430887"/>
          </a:xfrm>
          <a:prstGeom prst="rect">
            <a:avLst/>
          </a:prstGeom>
          <a:noFill/>
        </p:spPr>
        <p:txBody>
          <a:bodyPr wrap="none" rtlCol="0">
            <a:spAutoFit/>
          </a:bodyPr>
          <a:lstStyle/>
          <a:p>
            <a:r>
              <a:rPr lang="zh-CN" altLang="en-US" sz="2200" dirty="0">
                <a:solidFill>
                  <a:schemeClr val="bg1"/>
                </a:solidFill>
                <a:latin typeface="方正兰亭黑_GBK" panose="02000000000000000000" charset="-122"/>
                <a:ea typeface="方正兰亭黑_GBK" panose="02000000000000000000" charset="-122"/>
                <a:sym typeface="+mn-ea"/>
              </a:rPr>
              <a:t>演讲人：王凯 </a:t>
            </a:r>
            <a:r>
              <a:rPr lang="en-US" altLang="zh-CN" sz="2200" dirty="0">
                <a:solidFill>
                  <a:schemeClr val="bg1"/>
                </a:solidFill>
                <a:latin typeface="方正兰亭黑_GBK" panose="02000000000000000000" charset="-122"/>
                <a:ea typeface="方正兰亭黑_GBK" panose="02000000000000000000" charset="-122"/>
                <a:sym typeface="+mn-ea"/>
              </a:rPr>
              <a:t>@ </a:t>
            </a:r>
            <a:r>
              <a:rPr lang="zh-CN" altLang="en-US" sz="2200" dirty="0">
                <a:solidFill>
                  <a:schemeClr val="bg1"/>
                </a:solidFill>
                <a:latin typeface="方正兰亭黑_GBK" panose="02000000000000000000" charset="-122"/>
                <a:ea typeface="方正兰亭黑_GBK" panose="02000000000000000000" charset="-122"/>
                <a:sym typeface="+mn-ea"/>
              </a:rPr>
              <a:t>腾讯安全湛泸实验室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070398"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以太坊</a:t>
            </a:r>
            <a:r>
              <a:rPr lang="en-US" altLang="zh-CN" sz="4000" dirty="0">
                <a:solidFill>
                  <a:schemeClr val="bg1"/>
                </a:solidFill>
                <a:latin typeface="方正兰亭黑_GBK" panose="02000000000000000000" charset="-122"/>
                <a:ea typeface="方正兰亭黑_GBK" panose="02000000000000000000" charset="-122"/>
                <a:sym typeface="+mn-ea"/>
              </a:rPr>
              <a:t>RPC</a:t>
            </a:r>
            <a:r>
              <a:rPr lang="zh-CN" altLang="en-US" sz="4000" dirty="0">
                <a:solidFill>
                  <a:schemeClr val="bg1"/>
                </a:solidFill>
                <a:latin typeface="方正兰亭黑_GBK" panose="02000000000000000000" charset="-122"/>
                <a:ea typeface="方正兰亭黑_GBK" panose="02000000000000000000" charset="-122"/>
                <a:sym typeface="+mn-ea"/>
              </a:rPr>
              <a:t>攻击示意图</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3" name="云形 22"/>
          <p:cNvSpPr/>
          <p:nvPr/>
        </p:nvSpPr>
        <p:spPr>
          <a:xfrm>
            <a:off x="6603885" y="2460796"/>
            <a:ext cx="2196465" cy="1217295"/>
          </a:xfrm>
          <a:prstGeom prst="cloud">
            <a:avLst/>
          </a:prstGeom>
          <a:solidFill>
            <a:srgbClr val="F03A1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x-none" altLang="zh-CN" dirty="0">
                <a:solidFill>
                  <a:schemeClr val="bg1"/>
                </a:solidFill>
              </a:rPr>
              <a:t>Public</a:t>
            </a:r>
          </a:p>
          <a:p>
            <a:pPr algn="ctr"/>
            <a:r>
              <a:rPr lang="x-none" altLang="zh-CN" dirty="0">
                <a:solidFill>
                  <a:schemeClr val="bg1"/>
                </a:solidFill>
              </a:rPr>
              <a:t>Network</a:t>
            </a:r>
          </a:p>
        </p:txBody>
      </p:sp>
      <p:sp>
        <p:nvSpPr>
          <p:cNvPr id="24" name="下箭头 6"/>
          <p:cNvSpPr/>
          <p:nvPr/>
        </p:nvSpPr>
        <p:spPr>
          <a:xfrm>
            <a:off x="7595957" y="3792873"/>
            <a:ext cx="223318" cy="1143940"/>
          </a:xfrm>
          <a:prstGeom prst="downArrow">
            <a:avLst/>
          </a:prstGeom>
          <a:solidFill>
            <a:srgbClr val="F03A1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26" name="下箭头 13"/>
          <p:cNvSpPr/>
          <p:nvPr/>
        </p:nvSpPr>
        <p:spPr>
          <a:xfrm rot="16200000">
            <a:off x="6084059" y="2775600"/>
            <a:ext cx="360045" cy="570230"/>
          </a:xfrm>
          <a:prstGeom prst="downArrow">
            <a:avLst/>
          </a:prstGeom>
          <a:solidFill>
            <a:srgbClr val="F03A1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pic>
        <p:nvPicPr>
          <p:cNvPr id="2052" name="Picture 4" descr="Smiling Face With Horns on Microsoft Windows 10 April 2018 Upd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563" y="2568586"/>
            <a:ext cx="1001714" cy="1001714"/>
          </a:xfrm>
          <a:prstGeom prst="rect">
            <a:avLst/>
          </a:prstGeom>
          <a:noFill/>
          <a:extLst>
            <a:ext uri="{909E8E84-426E-40DD-AFC4-6F175D3DCCD1}">
              <a14:hiddenFill xmlns:a14="http://schemas.microsoft.com/office/drawing/2010/main">
                <a:solidFill>
                  <a:srgbClr val="FFFFFF"/>
                </a:solidFill>
              </a14:hiddenFill>
            </a:ext>
          </a:extLst>
        </p:spPr>
      </p:pic>
      <p:sp>
        <p:nvSpPr>
          <p:cNvPr id="25" name="云形 24"/>
          <p:cNvSpPr/>
          <p:nvPr/>
        </p:nvSpPr>
        <p:spPr>
          <a:xfrm>
            <a:off x="1718830" y="4580578"/>
            <a:ext cx="2196465" cy="1217295"/>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a:t>Ethereum</a:t>
            </a:r>
          </a:p>
          <a:p>
            <a:pPr algn="ctr"/>
            <a:r>
              <a:rPr lang="x-none" altLang="zh-CN"/>
              <a:t>Network</a:t>
            </a:r>
          </a:p>
        </p:txBody>
      </p:sp>
      <p:grpSp>
        <p:nvGrpSpPr>
          <p:cNvPr id="27" name="组合 26"/>
          <p:cNvGrpSpPr/>
          <p:nvPr/>
        </p:nvGrpSpPr>
        <p:grpSpPr>
          <a:xfrm>
            <a:off x="4759845" y="4198943"/>
            <a:ext cx="2609850" cy="1979930"/>
            <a:chOff x="4822594" y="4496608"/>
            <a:chExt cx="2609850" cy="1979930"/>
          </a:xfrm>
        </p:grpSpPr>
        <p:sp>
          <p:nvSpPr>
            <p:cNvPr id="28" name="圆角矩形 14"/>
            <p:cNvSpPr/>
            <p:nvPr/>
          </p:nvSpPr>
          <p:spPr>
            <a:xfrm>
              <a:off x="4822594" y="4496608"/>
              <a:ext cx="2609850" cy="1979930"/>
            </a:xfrm>
            <a:prstGeom prst="roundRect">
              <a:avLst/>
            </a:prstGeom>
            <a:ln>
              <a:prstDash val="sysDot"/>
            </a:ln>
          </p:spPr>
          <p:style>
            <a:lnRef idx="2">
              <a:schemeClr val="dk1"/>
            </a:lnRef>
            <a:fillRef idx="1">
              <a:schemeClr val="lt1"/>
            </a:fillRef>
            <a:effectRef idx="0">
              <a:schemeClr val="dk1"/>
            </a:effectRef>
            <a:fontRef idx="minor">
              <a:schemeClr val="dk1"/>
            </a:fontRef>
          </p:style>
          <p:txBody>
            <a:bodyPr vert="vert" rtlCol="0" anchor="t" anchorCtr="0"/>
            <a:lstStyle/>
            <a:p>
              <a:pPr algn="l"/>
              <a:r>
                <a:rPr lang="x-none" altLang="zh-CN"/>
                <a:t>Core Feathers</a:t>
              </a:r>
            </a:p>
          </p:txBody>
        </p:sp>
        <p:grpSp>
          <p:nvGrpSpPr>
            <p:cNvPr id="29" name="组合 28"/>
            <p:cNvGrpSpPr/>
            <p:nvPr/>
          </p:nvGrpSpPr>
          <p:grpSpPr>
            <a:xfrm>
              <a:off x="4901334" y="4575348"/>
              <a:ext cx="1868170" cy="1866265"/>
              <a:chOff x="7411" y="6701"/>
              <a:chExt cx="2942" cy="2939"/>
            </a:xfrm>
          </p:grpSpPr>
          <p:sp>
            <p:nvSpPr>
              <p:cNvPr id="30" name="椭圆 29"/>
              <p:cNvSpPr/>
              <p:nvPr/>
            </p:nvSpPr>
            <p:spPr>
              <a:xfrm>
                <a:off x="7411" y="6701"/>
                <a:ext cx="1392" cy="13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sz="3200"/>
                  <a:t>W</a:t>
                </a:r>
                <a:r>
                  <a:rPr lang="x-none" altLang="zh-CN" sz="1200"/>
                  <a:t>allet</a:t>
                </a:r>
              </a:p>
            </p:txBody>
          </p:sp>
          <p:sp>
            <p:nvSpPr>
              <p:cNvPr id="31" name="椭圆 30"/>
              <p:cNvSpPr/>
              <p:nvPr/>
            </p:nvSpPr>
            <p:spPr>
              <a:xfrm>
                <a:off x="8961" y="6701"/>
                <a:ext cx="1392" cy="13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sz="3200"/>
                  <a:t>M</a:t>
                </a:r>
                <a:r>
                  <a:rPr lang="x-none" altLang="zh-CN" sz="1200"/>
                  <a:t>iner</a:t>
                </a:r>
              </a:p>
            </p:txBody>
          </p:sp>
          <p:sp>
            <p:nvSpPr>
              <p:cNvPr id="32" name="椭圆 31"/>
              <p:cNvSpPr/>
              <p:nvPr/>
            </p:nvSpPr>
            <p:spPr>
              <a:xfrm>
                <a:off x="7411" y="8248"/>
                <a:ext cx="1392" cy="13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sz="3200"/>
                  <a:t>B</a:t>
                </a:r>
              </a:p>
              <a:p>
                <a:pPr algn="ctr"/>
                <a:r>
                  <a:rPr lang="x-none" altLang="zh-CN" sz="1200"/>
                  <a:t>locks</a:t>
                </a:r>
              </a:p>
            </p:txBody>
          </p:sp>
          <p:sp>
            <p:nvSpPr>
              <p:cNvPr id="33" name="椭圆 32"/>
              <p:cNvSpPr/>
              <p:nvPr/>
            </p:nvSpPr>
            <p:spPr>
              <a:xfrm>
                <a:off x="8961" y="8248"/>
                <a:ext cx="1392" cy="13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sz="3200"/>
                  <a:t>P</a:t>
                </a:r>
              </a:p>
              <a:p>
                <a:pPr algn="ctr"/>
                <a:r>
                  <a:rPr lang="x-none" altLang="zh-CN" sz="1200"/>
                  <a:t>2p</a:t>
                </a:r>
              </a:p>
            </p:txBody>
          </p:sp>
        </p:grpSp>
      </p:grpSp>
      <p:sp>
        <p:nvSpPr>
          <p:cNvPr id="34" name="圆角矩形 15"/>
          <p:cNvSpPr/>
          <p:nvPr/>
        </p:nvSpPr>
        <p:spPr>
          <a:xfrm rot="5400000">
            <a:off x="7360805" y="4863788"/>
            <a:ext cx="1978025" cy="647700"/>
          </a:xfrm>
          <a:prstGeom prst="roundRect">
            <a:avLst/>
          </a:prstGeom>
          <a:ln>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x-none" altLang="zh-CN">
                <a:sym typeface="+mn-ea"/>
              </a:rPr>
              <a:t>User Interfaces</a:t>
            </a:r>
          </a:p>
        </p:txBody>
      </p:sp>
      <p:sp>
        <p:nvSpPr>
          <p:cNvPr id="35" name="上下箭头 16"/>
          <p:cNvSpPr/>
          <p:nvPr/>
        </p:nvSpPr>
        <p:spPr>
          <a:xfrm rot="16200000">
            <a:off x="4169930" y="4861883"/>
            <a:ext cx="326390" cy="652780"/>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笑脸 35"/>
          <p:cNvSpPr/>
          <p:nvPr/>
        </p:nvSpPr>
        <p:spPr>
          <a:xfrm>
            <a:off x="9609975" y="4731073"/>
            <a:ext cx="914400" cy="91440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7" name="直接箭头连接符 36"/>
          <p:cNvCxnSpPr>
            <a:stCxn id="28" idx="3"/>
            <a:endCxn id="34" idx="2"/>
          </p:cNvCxnSpPr>
          <p:nvPr/>
        </p:nvCxnSpPr>
        <p:spPr>
          <a:xfrm flipV="1">
            <a:off x="7369695" y="5187639"/>
            <a:ext cx="656273" cy="1269"/>
          </a:xfrm>
          <a:prstGeom prst="straightConnector1">
            <a:avLst/>
          </a:prstGeom>
          <a:ln w="28575">
            <a:solidFill>
              <a:schemeClr val="bg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38" name="上下箭头 20"/>
          <p:cNvSpPr/>
          <p:nvPr/>
        </p:nvSpPr>
        <p:spPr>
          <a:xfrm rot="16200000">
            <a:off x="8983865" y="4934273"/>
            <a:ext cx="326390" cy="652780"/>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爆炸形: 14 pt  1"/>
          <p:cNvSpPr/>
          <p:nvPr/>
        </p:nvSpPr>
        <p:spPr>
          <a:xfrm rot="2521393" flipH="1">
            <a:off x="7454087" y="4951147"/>
            <a:ext cx="507058" cy="420912"/>
          </a:xfrm>
          <a:prstGeom prst="irregularSeal2">
            <a:avLst/>
          </a:prstGeom>
          <a:solidFill>
            <a:srgbClr val="F03A1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4" y="1525270"/>
            <a:ext cx="9656445"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窃取以太币攻击示例</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013315" cy="1556003"/>
          </a:xfrm>
          <a:prstGeom prst="rect">
            <a:avLst/>
          </a:prstGeom>
          <a:noFill/>
        </p:spPr>
        <p:txBody>
          <a:bodyPr wrap="square" numCol="1" rtlCol="0" anchor="t">
            <a:spAutoFit/>
          </a:bodyPr>
          <a:lstStyle/>
          <a:p>
            <a:pPr lvl="0" indent="-342900">
              <a:lnSpc>
                <a:spcPct val="150000"/>
              </a:lnSpc>
              <a:buFont typeface="Arial" panose="02080604020202020204" charset="0"/>
              <a:buChar char="•"/>
            </a:pPr>
            <a:r>
              <a:rPr lang="en-US" altLang="zh-CN" sz="2200" dirty="0">
                <a:solidFill>
                  <a:srgbClr val="FFFFFF"/>
                </a:solidFill>
                <a:latin typeface="微软雅黑" panose="020B0503020204020204" pitchFamily="34" charset="-122"/>
                <a:ea typeface="微软雅黑" panose="020B0503020204020204" pitchFamily="34" charset="-122"/>
                <a:sym typeface="+mn-ea"/>
              </a:rPr>
              <a:t>S1. </a:t>
            </a:r>
            <a:r>
              <a:rPr lang="zh-CN" altLang="en-US" sz="2200" dirty="0">
                <a:solidFill>
                  <a:srgbClr val="FFFFFF"/>
                </a:solidFill>
                <a:latin typeface="微软雅黑" panose="020B0503020204020204" pitchFamily="34" charset="-122"/>
                <a:ea typeface="微软雅黑" panose="020B0503020204020204" pitchFamily="34" charset="-122"/>
                <a:sym typeface="+mn-ea"/>
              </a:rPr>
              <a:t>检查目标节点是否存活：</a:t>
            </a:r>
            <a:r>
              <a:rPr lang="en-US" altLang="zh-CN" sz="2200" dirty="0" err="1">
                <a:solidFill>
                  <a:srgbClr val="FFFFFF"/>
                </a:solidFill>
                <a:latin typeface="微软雅黑" panose="020B0503020204020204" pitchFamily="34" charset="-122"/>
                <a:ea typeface="微软雅黑" panose="020B0503020204020204" pitchFamily="34" charset="-122"/>
                <a:sym typeface="+mn-ea"/>
              </a:rPr>
              <a:t>eth_getBlockByNumber</a:t>
            </a:r>
            <a:r>
              <a:rPr lang="zh-CN" altLang="en-US" sz="2200" dirty="0">
                <a:solidFill>
                  <a:srgbClr val="FFFFFF"/>
                </a:solidFill>
                <a:latin typeface="微软雅黑" panose="020B0503020204020204" pitchFamily="34" charset="-122"/>
                <a:ea typeface="微软雅黑" panose="020B0503020204020204" pitchFamily="34" charset="-122"/>
                <a:sym typeface="+mn-ea"/>
              </a:rPr>
              <a:t>；</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Arial" panose="02080604020202020204" charset="0"/>
              <a:buChar char="•"/>
            </a:pPr>
            <a:r>
              <a:rPr lang="en-US" altLang="zh-CN" sz="2200" dirty="0">
                <a:solidFill>
                  <a:srgbClr val="FFFFFF"/>
                </a:solidFill>
                <a:latin typeface="微软雅黑" panose="020B0503020204020204" pitchFamily="34" charset="-122"/>
                <a:ea typeface="微软雅黑" panose="020B0503020204020204" pitchFamily="34" charset="-122"/>
                <a:sym typeface="+mn-ea"/>
              </a:rPr>
              <a:t>S2. </a:t>
            </a:r>
            <a:r>
              <a:rPr lang="zh-CN" altLang="en-US" sz="2200" dirty="0">
                <a:solidFill>
                  <a:srgbClr val="FFFFFF"/>
                </a:solidFill>
                <a:latin typeface="微软雅黑" panose="020B0503020204020204" pitchFamily="34" charset="-122"/>
                <a:ea typeface="微软雅黑" panose="020B0503020204020204" pitchFamily="34" charset="-122"/>
                <a:sym typeface="+mn-ea"/>
              </a:rPr>
              <a:t>获取目标节点账户信息：</a:t>
            </a:r>
            <a:r>
              <a:rPr lang="en-US" altLang="zh-CN" sz="2200" dirty="0" err="1">
                <a:solidFill>
                  <a:srgbClr val="FFFFFF"/>
                </a:solidFill>
                <a:latin typeface="微软雅黑" panose="020B0503020204020204" pitchFamily="34" charset="-122"/>
                <a:ea typeface="微软雅黑" panose="020B0503020204020204" pitchFamily="34" charset="-122"/>
                <a:sym typeface="+mn-ea"/>
              </a:rPr>
              <a:t>eth_account</a:t>
            </a:r>
            <a:r>
              <a:rPr lang="zh-CN" altLang="en-US" sz="2200" dirty="0">
                <a:solidFill>
                  <a:srgbClr val="FFFFFF"/>
                </a:solidFill>
                <a:latin typeface="微软雅黑" panose="020B0503020204020204" pitchFamily="34" charset="-122"/>
                <a:ea typeface="微软雅黑" panose="020B0503020204020204" pitchFamily="34" charset="-122"/>
                <a:sym typeface="+mn-ea"/>
              </a:rPr>
              <a:t>；</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Arial" panose="02080604020202020204" charset="0"/>
              <a:buChar char="•"/>
            </a:pPr>
            <a:r>
              <a:rPr lang="en-US" altLang="zh-CN" sz="2200" dirty="0">
                <a:solidFill>
                  <a:srgbClr val="FFFFFF"/>
                </a:solidFill>
                <a:latin typeface="微软雅黑" panose="020B0503020204020204" pitchFamily="34" charset="-122"/>
                <a:ea typeface="微软雅黑" panose="020B0503020204020204" pitchFamily="34" charset="-122"/>
                <a:sym typeface="+mn-ea"/>
              </a:rPr>
              <a:t>S3. </a:t>
            </a:r>
            <a:r>
              <a:rPr lang="zh-CN" altLang="en-US" sz="2200" dirty="0">
                <a:solidFill>
                  <a:srgbClr val="FFFFFF"/>
                </a:solidFill>
                <a:latin typeface="微软雅黑" panose="020B0503020204020204" pitchFamily="34" charset="-122"/>
                <a:ea typeface="微软雅黑" panose="020B0503020204020204" pitchFamily="34" charset="-122"/>
                <a:sym typeface="+mn-ea"/>
              </a:rPr>
              <a:t>命令目标节点发送余额：</a:t>
            </a:r>
            <a:r>
              <a:rPr lang="en-US" altLang="zh-CN" sz="2200" dirty="0" err="1">
                <a:solidFill>
                  <a:srgbClr val="FFFFFF"/>
                </a:solidFill>
                <a:latin typeface="微软雅黑" panose="020B0503020204020204" pitchFamily="34" charset="-122"/>
                <a:ea typeface="微软雅黑" panose="020B0503020204020204" pitchFamily="34" charset="-122"/>
                <a:sym typeface="+mn-ea"/>
              </a:rPr>
              <a:t>eth_sendTransaction</a:t>
            </a:r>
            <a:r>
              <a:rPr lang="zh-CN" altLang="en-US" sz="2200" dirty="0">
                <a:solidFill>
                  <a:srgbClr val="FFFFFF"/>
                </a:solidFill>
                <a:latin typeface="微软雅黑" panose="020B0503020204020204" pitchFamily="34" charset="-122"/>
                <a:ea typeface="微软雅黑" panose="020B0503020204020204" pitchFamily="34" charset="-122"/>
                <a:sym typeface="+mn-ea"/>
              </a:rPr>
              <a:t>。</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070398"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以太坊</a:t>
            </a:r>
            <a:r>
              <a:rPr lang="en-US" altLang="zh-CN" sz="4000" dirty="0">
                <a:solidFill>
                  <a:schemeClr val="bg1"/>
                </a:solidFill>
                <a:latin typeface="方正兰亭黑_GBK" panose="02000000000000000000" charset="-122"/>
                <a:ea typeface="方正兰亭黑_GBK" panose="02000000000000000000" charset="-122"/>
                <a:sym typeface="+mn-ea"/>
              </a:rPr>
              <a:t>RPC</a:t>
            </a:r>
            <a:r>
              <a:rPr lang="zh-CN" altLang="en-US" sz="4000" dirty="0">
                <a:solidFill>
                  <a:schemeClr val="bg1"/>
                </a:solidFill>
                <a:latin typeface="方正兰亭黑_GBK" panose="02000000000000000000" charset="-122"/>
                <a:ea typeface="方正兰亭黑_GBK" panose="02000000000000000000" charset="-122"/>
                <a:sym typeface="+mn-ea"/>
              </a:rPr>
              <a:t>攻击成功条件</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013315" cy="3600986"/>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账户解锁：</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803275" lvl="0" indent="-36068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目标账户必须处于解锁状态，发送余额的命令才能成功执行；</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03275" lvl="0" indent="-36068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密码正确的前提下，账户可以通过</a:t>
            </a:r>
            <a:r>
              <a:rPr lang="en-US" altLang="zh-CN" dirty="0" err="1">
                <a:solidFill>
                  <a:srgbClr val="FFFFFF"/>
                </a:solidFill>
                <a:latin typeface="微软雅黑" panose="020B0503020204020204" pitchFamily="34" charset="-122"/>
                <a:ea typeface="微软雅黑" panose="020B0503020204020204" pitchFamily="34" charset="-122"/>
                <a:sym typeface="+mn-ea"/>
              </a:rPr>
              <a:t>personal_unlockAccount</a:t>
            </a:r>
            <a:r>
              <a:rPr lang="en-US" altLang="zh-CN" dirty="0">
                <a:solidFill>
                  <a:srgbClr val="FFFFFF"/>
                </a:solidFill>
                <a:latin typeface="微软雅黑" panose="020B0503020204020204" pitchFamily="34" charset="-122"/>
                <a:ea typeface="微软雅黑" panose="020B0503020204020204" pitchFamily="34" charset="-122"/>
                <a:sym typeface="+mn-ea"/>
              </a:rPr>
              <a:t> RPC</a:t>
            </a:r>
            <a:r>
              <a:rPr lang="zh-CN" altLang="en-US" dirty="0">
                <a:solidFill>
                  <a:srgbClr val="FFFFFF"/>
                </a:solidFill>
                <a:latin typeface="微软雅黑" panose="020B0503020204020204" pitchFamily="34" charset="-122"/>
                <a:ea typeface="微软雅黑" panose="020B0503020204020204" pitchFamily="34" charset="-122"/>
                <a:sym typeface="+mn-ea"/>
              </a:rPr>
              <a:t>调用解锁；</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03275" lvl="0" indent="-36068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在被解锁且未手动上锁的情况下，默认有</a:t>
            </a:r>
            <a:r>
              <a:rPr lang="en-US" altLang="zh-CN" dirty="0">
                <a:solidFill>
                  <a:srgbClr val="FFFFFF"/>
                </a:solidFill>
                <a:latin typeface="微软雅黑" panose="020B0503020204020204" pitchFamily="34" charset="-122"/>
                <a:ea typeface="微软雅黑" panose="020B0503020204020204" pitchFamily="34" charset="-122"/>
                <a:sym typeface="+mn-ea"/>
              </a:rPr>
              <a:t>300</a:t>
            </a:r>
            <a:r>
              <a:rPr lang="zh-CN" altLang="en-US" dirty="0">
                <a:solidFill>
                  <a:srgbClr val="FFFFFF"/>
                </a:solidFill>
                <a:latin typeface="微软雅黑" panose="020B0503020204020204" pitchFamily="34" charset="-122"/>
                <a:ea typeface="微软雅黑" panose="020B0503020204020204" pitchFamily="34" charset="-122"/>
                <a:sym typeface="+mn-ea"/>
              </a:rPr>
              <a:t>秒的时间窗口账户处于解锁状态；</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03275" lvl="0" indent="-36068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攻击者可以利用这个时间窗口展开攻击。</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受害者暴露：</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803275" indent="-36068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受害者对公网暴露其</a:t>
            </a:r>
            <a:r>
              <a:rPr lang="en-US" altLang="zh-CN" dirty="0">
                <a:solidFill>
                  <a:srgbClr val="FFFFFF"/>
                </a:solidFill>
                <a:latin typeface="微软雅黑" panose="020B0503020204020204" pitchFamily="34" charset="-122"/>
                <a:ea typeface="微软雅黑" panose="020B0503020204020204" pitchFamily="34" charset="-122"/>
                <a:sym typeface="+mn-ea"/>
              </a:rPr>
              <a:t>RPC</a:t>
            </a:r>
            <a:r>
              <a:rPr lang="zh-CN" altLang="en-US" dirty="0">
                <a:solidFill>
                  <a:srgbClr val="FFFFFF"/>
                </a:solidFill>
                <a:latin typeface="微软雅黑" panose="020B0503020204020204" pitchFamily="34" charset="-122"/>
                <a:ea typeface="微软雅黑" panose="020B0503020204020204" pitchFamily="34" charset="-122"/>
                <a:sym typeface="+mn-ea"/>
              </a:rPr>
              <a:t>端口；</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03275" indent="-36068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攻击所使用接口模块需该对外暴露（上例为</a:t>
            </a:r>
            <a:r>
              <a:rPr lang="en-US" altLang="zh-CN" dirty="0">
                <a:solidFill>
                  <a:srgbClr val="FFFFFF"/>
                </a:solidFill>
                <a:latin typeface="微软雅黑" panose="020B0503020204020204" pitchFamily="34" charset="-122"/>
                <a:ea typeface="微软雅黑" panose="020B0503020204020204" pitchFamily="34" charset="-122"/>
                <a:sym typeface="+mn-ea"/>
              </a:rPr>
              <a:t>eth</a:t>
            </a:r>
            <a:r>
              <a:rPr lang="zh-CN" altLang="en-US" dirty="0">
                <a:solidFill>
                  <a:srgbClr val="FFFFFF"/>
                </a:solidFill>
                <a:latin typeface="微软雅黑" panose="020B0503020204020204" pitchFamily="34" charset="-122"/>
                <a:ea typeface="微软雅黑" panose="020B0503020204020204" pitchFamily="34" charset="-122"/>
                <a:sym typeface="+mn-ea"/>
              </a:rPr>
              <a:t>模块，默认配置下对外暴露）。</a:t>
            </a: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4" y="1525270"/>
            <a:ext cx="10205085"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一个“超级”攻击者的账户信息（</a:t>
            </a:r>
            <a:r>
              <a:rPr lang="en-US" altLang="zh-CN" sz="4000" dirty="0">
                <a:solidFill>
                  <a:schemeClr val="bg1"/>
                </a:solidFill>
                <a:latin typeface="方正兰亭黑_GBK" panose="02000000000000000000" charset="-122"/>
                <a:ea typeface="方正兰亭黑_GBK" panose="02000000000000000000" charset="-122"/>
                <a:sym typeface="+mn-ea"/>
              </a:rPr>
              <a:t>8</a:t>
            </a:r>
            <a:r>
              <a:rPr lang="zh-CN" altLang="en-US" sz="4000" dirty="0">
                <a:solidFill>
                  <a:schemeClr val="bg1"/>
                </a:solidFill>
                <a:latin typeface="方正兰亭黑_GBK" panose="02000000000000000000" charset="-122"/>
                <a:ea typeface="方正兰亭黑_GBK" panose="02000000000000000000" charset="-122"/>
                <a:sym typeface="+mn-ea"/>
              </a:rPr>
              <a:t>月</a:t>
            </a:r>
            <a:r>
              <a:rPr lang="en-US" altLang="zh-CN" sz="4000" dirty="0">
                <a:solidFill>
                  <a:schemeClr val="bg1"/>
                </a:solidFill>
                <a:latin typeface="方正兰亭黑_GBK" panose="02000000000000000000" charset="-122"/>
                <a:ea typeface="方正兰亭黑_GBK" panose="02000000000000000000" charset="-122"/>
                <a:sym typeface="+mn-ea"/>
              </a:rPr>
              <a:t>16</a:t>
            </a:r>
            <a:r>
              <a:rPr lang="zh-CN" altLang="en-US" sz="4000" dirty="0">
                <a:solidFill>
                  <a:schemeClr val="bg1"/>
                </a:solidFill>
                <a:latin typeface="方正兰亭黑_GBK" panose="02000000000000000000" charset="-122"/>
                <a:ea typeface="方正兰亭黑_GBK" panose="02000000000000000000" charset="-122"/>
                <a:sym typeface="+mn-ea"/>
              </a:rPr>
              <a:t>日）</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10" name="内容占位符 2"/>
          <p:cNvSpPr>
            <a:spLocks noGrp="1"/>
          </p:cNvSpPr>
          <p:nvPr/>
        </p:nvSpPr>
        <p:spPr>
          <a:xfrm>
            <a:off x="2224862" y="2336866"/>
            <a:ext cx="3926205" cy="794268"/>
          </a:xfrm>
          <a:prstGeom prst="rect">
            <a:avLst/>
          </a:prstGeom>
        </p:spPr>
        <p:txBody>
          <a:bodyPr vert="horz" lIns="91440" tIns="45720" rIns="91440" bIns="45720" rtlCol="0">
            <a:normAutofit/>
          </a:bodyPr>
          <a:lstStyle>
            <a:lvl1pPr marL="0" indent="0" algn="l" defTabSz="685800" rtl="0" eaLnBrk="1" latinLnBrk="0" hangingPunct="1">
              <a:lnSpc>
                <a:spcPct val="150000"/>
              </a:lnSpc>
              <a:spcBef>
                <a:spcPct val="30000"/>
              </a:spcBef>
              <a:spcAft>
                <a:spcPts val="900"/>
              </a:spcAft>
              <a:buFont typeface="Arial" panose="02080604020202020204" charset="0"/>
              <a:buNone/>
              <a:defRPr lang="zh-CN" sz="1200" kern="1200">
                <a:solidFill>
                  <a:schemeClr val="bg1">
                    <a:lumMod val="50000"/>
                  </a:schemeClr>
                </a:solidFill>
                <a:latin typeface="+mn-ea"/>
                <a:ea typeface="Microsoft YaHei UI" panose="020B0503020204020204" pitchFamily="34" charset="-122"/>
                <a:cs typeface="+mn-cs"/>
              </a:defRPr>
            </a:lvl1pPr>
            <a:lvl2pPr marL="514350" indent="-171450" algn="l" defTabSz="685800" rtl="0" eaLnBrk="1" latinLnBrk="0" hangingPunct="1">
              <a:lnSpc>
                <a:spcPct val="150000"/>
              </a:lnSpc>
              <a:spcBef>
                <a:spcPct val="30000"/>
              </a:spcBef>
              <a:spcAft>
                <a:spcPts val="900"/>
              </a:spcAft>
              <a:buFont typeface="Arial" panose="02080604020202020204" charset="0"/>
              <a:buChar char="•"/>
              <a:defRPr lang="zh-CN" sz="1050" kern="1200">
                <a:solidFill>
                  <a:schemeClr val="bg1">
                    <a:lumMod val="50000"/>
                  </a:schemeClr>
                </a:solidFill>
                <a:latin typeface="+mn-ea"/>
                <a:ea typeface="Microsoft YaHei UI" panose="020B0503020204020204" pitchFamily="34" charset="-122"/>
                <a:cs typeface="+mn-cs"/>
              </a:defRPr>
            </a:lvl2pPr>
            <a:lvl3pPr marL="857250" indent="-171450" algn="l" defTabSz="685800" rtl="0" eaLnBrk="1" latinLnBrk="0" hangingPunct="1">
              <a:lnSpc>
                <a:spcPct val="150000"/>
              </a:lnSpc>
              <a:spcBef>
                <a:spcPct val="30000"/>
              </a:spcBef>
              <a:spcAft>
                <a:spcPts val="900"/>
              </a:spcAft>
              <a:buFont typeface="Arial" panose="02080604020202020204" charset="0"/>
              <a:buChar char="•"/>
              <a:defRPr lang="zh-CN" sz="900" kern="1200">
                <a:solidFill>
                  <a:schemeClr val="bg1">
                    <a:lumMod val="50000"/>
                  </a:schemeClr>
                </a:solidFill>
                <a:latin typeface="+mn-ea"/>
                <a:ea typeface="Microsoft YaHei UI" panose="020B0503020204020204" pitchFamily="34" charset="-122"/>
                <a:cs typeface="+mn-cs"/>
              </a:defRPr>
            </a:lvl3pPr>
            <a:lvl4pPr marL="1200150" indent="-171450" algn="l" defTabSz="685800" rtl="0" eaLnBrk="1" latinLnBrk="0" hangingPunct="1">
              <a:lnSpc>
                <a:spcPct val="150000"/>
              </a:lnSpc>
              <a:spcBef>
                <a:spcPct val="30000"/>
              </a:spcBef>
              <a:spcAft>
                <a:spcPts val="900"/>
              </a:spcAft>
              <a:buFont typeface="Arial" panose="02080604020202020204" charset="0"/>
              <a:buChar char="•"/>
              <a:defRPr lang="zh-CN" sz="825" kern="1200">
                <a:solidFill>
                  <a:schemeClr val="bg1">
                    <a:lumMod val="50000"/>
                  </a:schemeClr>
                </a:solidFill>
                <a:latin typeface="+mn-ea"/>
                <a:ea typeface="Microsoft YaHei UI" panose="020B0503020204020204" pitchFamily="34" charset="-122"/>
                <a:cs typeface="+mn-cs"/>
              </a:defRPr>
            </a:lvl4pPr>
            <a:lvl5pPr marL="1543050" indent="-171450" algn="l" defTabSz="685800" rtl="0" eaLnBrk="1" latinLnBrk="0" hangingPunct="1">
              <a:lnSpc>
                <a:spcPct val="150000"/>
              </a:lnSpc>
              <a:spcBef>
                <a:spcPct val="30000"/>
              </a:spcBef>
              <a:spcAft>
                <a:spcPts val="900"/>
              </a:spcAft>
              <a:buFont typeface="Arial" panose="02080604020202020204" charset="0"/>
              <a:buChar char="•"/>
              <a:defRPr lang="zh-CN" sz="825" kern="1200">
                <a:solidFill>
                  <a:schemeClr val="bg1">
                    <a:lumMod val="50000"/>
                  </a:schemeClr>
                </a:solidFill>
                <a:latin typeface="+mn-ea"/>
                <a:ea typeface="Microsoft YaHei UI" panose="020B0503020204020204" pitchFamily="34" charset="-122"/>
                <a:cs typeface="+mn-cs"/>
              </a:defRPr>
            </a:lvl5pPr>
            <a:lvl6pPr marL="1885950" indent="-171450" algn="l" defTabSz="685800" rtl="0" eaLnBrk="1" latinLnBrk="0" hangingPunct="1">
              <a:lnSpc>
                <a:spcPct val="90000"/>
              </a:lnSpc>
              <a:spcBef>
                <a:spcPct val="30000"/>
              </a:spcBef>
              <a:buFont typeface="Arial" panose="02080604020202020204" charset="0"/>
              <a:buChar char="•"/>
              <a:defRPr lang="zh-CN" sz="135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80604020202020204" charset="0"/>
              <a:buChar char="•"/>
              <a:defRPr lang="zh-CN" sz="135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80604020202020204" charset="0"/>
              <a:buChar char="•"/>
              <a:defRPr lang="zh-CN" sz="135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80604020202020204" charset="0"/>
              <a:buChar char="•"/>
              <a:defRPr lang="zh-CN" sz="1350" kern="1200">
                <a:solidFill>
                  <a:schemeClr val="tx1"/>
                </a:solidFill>
                <a:latin typeface="+mn-lt"/>
                <a:ea typeface="+mn-ea"/>
                <a:cs typeface="+mn-cs"/>
              </a:defRPr>
            </a:lvl9pPr>
          </a:lstStyle>
          <a:p>
            <a:pPr marL="285750" indent="-285750">
              <a:lnSpc>
                <a:spcPct val="150000"/>
              </a:lnSpc>
              <a:spcAft>
                <a:spcPts val="0"/>
              </a:spcAft>
              <a:buFont typeface="Arial" panose="02080604020202020204" charset="0"/>
              <a:buChar char="•"/>
            </a:pPr>
            <a:r>
              <a:rPr lang="zh-CN" altLang="en-US" sz="2200" dirty="0">
                <a:solidFill>
                  <a:schemeClr val="bg1"/>
                </a:solidFill>
                <a:ea typeface="+mn-ea"/>
                <a:sym typeface="+mn-ea"/>
              </a:rPr>
              <a:t>以太币余额</a:t>
            </a:r>
            <a:r>
              <a:rPr lang="x-none" altLang="zh-CN" sz="2200" dirty="0">
                <a:solidFill>
                  <a:schemeClr val="bg1"/>
                </a:solidFill>
                <a:ea typeface="+mn-ea"/>
                <a:sym typeface="+mn-ea"/>
              </a:rPr>
              <a:t>: &gt;$</a:t>
            </a:r>
            <a:r>
              <a:rPr lang="en-US" altLang="zh-CN" sz="2200" dirty="0">
                <a:solidFill>
                  <a:schemeClr val="bg1"/>
                </a:solidFill>
                <a:ea typeface="+mn-ea"/>
                <a:sym typeface="+mn-ea"/>
              </a:rPr>
              <a:t>1</a:t>
            </a:r>
            <a:r>
              <a:rPr lang="x-none" altLang="zh-CN" sz="2200" dirty="0">
                <a:solidFill>
                  <a:schemeClr val="bg1"/>
                </a:solidFill>
                <a:ea typeface="+mn-ea"/>
                <a:sym typeface="+mn-ea"/>
              </a:rPr>
              <a:t>1,000,000</a:t>
            </a:r>
          </a:p>
          <a:p>
            <a:pPr algn="r">
              <a:lnSpc>
                <a:spcPct val="150000"/>
              </a:lnSpc>
              <a:spcAft>
                <a:spcPts val="0"/>
              </a:spcAft>
              <a:buFont typeface="Arial" panose="02080604020202020204" charset="0"/>
            </a:pPr>
            <a:endParaRPr lang="x-none" altLang="zh-CN" sz="2200" i="1" dirty="0">
              <a:solidFill>
                <a:schemeClr val="bg1"/>
              </a:solidFill>
              <a:ea typeface="+mn-ea"/>
              <a:sym typeface="+mn-ea"/>
            </a:endParaRPr>
          </a:p>
        </p:txBody>
      </p:sp>
      <p:sp>
        <p:nvSpPr>
          <p:cNvPr id="11" name="内容占位符 2"/>
          <p:cNvSpPr>
            <a:spLocks noGrp="1"/>
          </p:cNvSpPr>
          <p:nvPr/>
        </p:nvSpPr>
        <p:spPr>
          <a:xfrm>
            <a:off x="6328867" y="2336866"/>
            <a:ext cx="3926205" cy="794268"/>
          </a:xfrm>
          <a:prstGeom prst="rect">
            <a:avLst/>
          </a:prstGeom>
        </p:spPr>
        <p:txBody>
          <a:bodyPr vert="horz" lIns="91440" tIns="45720" rIns="91440" bIns="45720" rtlCol="0">
            <a:normAutofit/>
          </a:bodyPr>
          <a:lstStyle>
            <a:lvl1pPr marL="0" indent="0" algn="l" defTabSz="685800" rtl="0" eaLnBrk="1" latinLnBrk="0" hangingPunct="1">
              <a:lnSpc>
                <a:spcPct val="150000"/>
              </a:lnSpc>
              <a:spcBef>
                <a:spcPct val="30000"/>
              </a:spcBef>
              <a:spcAft>
                <a:spcPts val="900"/>
              </a:spcAft>
              <a:buFont typeface="Arial" panose="02080604020202020204" charset="0"/>
              <a:buNone/>
              <a:defRPr lang="zh-CN" sz="1200" kern="1200">
                <a:solidFill>
                  <a:schemeClr val="bg1">
                    <a:lumMod val="50000"/>
                  </a:schemeClr>
                </a:solidFill>
                <a:latin typeface="+mn-ea"/>
                <a:ea typeface="Microsoft YaHei UI" panose="020B0503020204020204" pitchFamily="34" charset="-122"/>
                <a:cs typeface="+mn-cs"/>
              </a:defRPr>
            </a:lvl1pPr>
            <a:lvl2pPr marL="514350" indent="-171450" algn="l" defTabSz="685800" rtl="0" eaLnBrk="1" latinLnBrk="0" hangingPunct="1">
              <a:lnSpc>
                <a:spcPct val="150000"/>
              </a:lnSpc>
              <a:spcBef>
                <a:spcPct val="30000"/>
              </a:spcBef>
              <a:spcAft>
                <a:spcPts val="900"/>
              </a:spcAft>
              <a:buFont typeface="Arial" panose="02080604020202020204" charset="0"/>
              <a:buChar char="•"/>
              <a:defRPr lang="zh-CN" sz="1050" kern="1200">
                <a:solidFill>
                  <a:schemeClr val="bg1">
                    <a:lumMod val="50000"/>
                  </a:schemeClr>
                </a:solidFill>
                <a:latin typeface="+mn-ea"/>
                <a:ea typeface="Microsoft YaHei UI" panose="020B0503020204020204" pitchFamily="34" charset="-122"/>
                <a:cs typeface="+mn-cs"/>
              </a:defRPr>
            </a:lvl2pPr>
            <a:lvl3pPr marL="857250" indent="-171450" algn="l" defTabSz="685800" rtl="0" eaLnBrk="1" latinLnBrk="0" hangingPunct="1">
              <a:lnSpc>
                <a:spcPct val="150000"/>
              </a:lnSpc>
              <a:spcBef>
                <a:spcPct val="30000"/>
              </a:spcBef>
              <a:spcAft>
                <a:spcPts val="900"/>
              </a:spcAft>
              <a:buFont typeface="Arial" panose="02080604020202020204" charset="0"/>
              <a:buChar char="•"/>
              <a:defRPr lang="zh-CN" sz="900" kern="1200">
                <a:solidFill>
                  <a:schemeClr val="bg1">
                    <a:lumMod val="50000"/>
                  </a:schemeClr>
                </a:solidFill>
                <a:latin typeface="+mn-ea"/>
                <a:ea typeface="Microsoft YaHei UI" panose="020B0503020204020204" pitchFamily="34" charset="-122"/>
                <a:cs typeface="+mn-cs"/>
              </a:defRPr>
            </a:lvl3pPr>
            <a:lvl4pPr marL="1200150" indent="-171450" algn="l" defTabSz="685800" rtl="0" eaLnBrk="1" latinLnBrk="0" hangingPunct="1">
              <a:lnSpc>
                <a:spcPct val="150000"/>
              </a:lnSpc>
              <a:spcBef>
                <a:spcPct val="30000"/>
              </a:spcBef>
              <a:spcAft>
                <a:spcPts val="900"/>
              </a:spcAft>
              <a:buFont typeface="Arial" panose="02080604020202020204" charset="0"/>
              <a:buChar char="•"/>
              <a:defRPr lang="zh-CN" sz="825" kern="1200">
                <a:solidFill>
                  <a:schemeClr val="bg1">
                    <a:lumMod val="50000"/>
                  </a:schemeClr>
                </a:solidFill>
                <a:latin typeface="+mn-ea"/>
                <a:ea typeface="Microsoft YaHei UI" panose="020B0503020204020204" pitchFamily="34" charset="-122"/>
                <a:cs typeface="+mn-cs"/>
              </a:defRPr>
            </a:lvl4pPr>
            <a:lvl5pPr marL="1543050" indent="-171450" algn="l" defTabSz="685800" rtl="0" eaLnBrk="1" latinLnBrk="0" hangingPunct="1">
              <a:lnSpc>
                <a:spcPct val="150000"/>
              </a:lnSpc>
              <a:spcBef>
                <a:spcPct val="30000"/>
              </a:spcBef>
              <a:spcAft>
                <a:spcPts val="900"/>
              </a:spcAft>
              <a:buFont typeface="Arial" panose="02080604020202020204" charset="0"/>
              <a:buChar char="•"/>
              <a:defRPr lang="zh-CN" sz="825" kern="1200">
                <a:solidFill>
                  <a:schemeClr val="bg1">
                    <a:lumMod val="50000"/>
                  </a:schemeClr>
                </a:solidFill>
                <a:latin typeface="+mn-ea"/>
                <a:ea typeface="Microsoft YaHei UI" panose="020B0503020204020204" pitchFamily="34" charset="-122"/>
                <a:cs typeface="+mn-cs"/>
              </a:defRPr>
            </a:lvl5pPr>
            <a:lvl6pPr marL="1885950" indent="-171450" algn="l" defTabSz="685800" rtl="0" eaLnBrk="1" latinLnBrk="0" hangingPunct="1">
              <a:lnSpc>
                <a:spcPct val="90000"/>
              </a:lnSpc>
              <a:spcBef>
                <a:spcPct val="30000"/>
              </a:spcBef>
              <a:buFont typeface="Arial" panose="02080604020202020204" charset="0"/>
              <a:buChar char="•"/>
              <a:defRPr lang="zh-CN" sz="135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80604020202020204" charset="0"/>
              <a:buChar char="•"/>
              <a:defRPr lang="zh-CN" sz="135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80604020202020204" charset="0"/>
              <a:buChar char="•"/>
              <a:defRPr lang="zh-CN" sz="135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80604020202020204" charset="0"/>
              <a:buChar char="•"/>
              <a:defRPr lang="zh-CN" sz="1350" kern="1200">
                <a:solidFill>
                  <a:schemeClr val="tx1"/>
                </a:solidFill>
                <a:latin typeface="+mn-lt"/>
                <a:ea typeface="+mn-ea"/>
                <a:cs typeface="+mn-cs"/>
              </a:defRPr>
            </a:lvl9pPr>
          </a:lstStyle>
          <a:p>
            <a:pPr marL="285750" indent="-285750">
              <a:lnSpc>
                <a:spcPct val="150000"/>
              </a:lnSpc>
              <a:spcAft>
                <a:spcPts val="0"/>
              </a:spcAft>
              <a:buFont typeface="Arial" panose="02080604020202020204" charset="0"/>
              <a:buChar char="•"/>
            </a:pPr>
            <a:r>
              <a:rPr lang="zh-CN" altLang="en-US" sz="2200" dirty="0">
                <a:solidFill>
                  <a:schemeClr val="bg1"/>
                </a:solidFill>
                <a:ea typeface="+mn-ea"/>
                <a:sym typeface="+mn-ea"/>
              </a:rPr>
              <a:t>各种代币余额</a:t>
            </a:r>
            <a:r>
              <a:rPr lang="x-none" altLang="zh-CN" sz="2200" dirty="0">
                <a:solidFill>
                  <a:schemeClr val="bg1"/>
                </a:solidFill>
                <a:ea typeface="+mn-ea"/>
                <a:sym typeface="+mn-ea"/>
              </a:rPr>
              <a:t>: &gt;$</a:t>
            </a:r>
            <a:r>
              <a:rPr lang="en-US" altLang="zh-CN" sz="2200" dirty="0">
                <a:solidFill>
                  <a:schemeClr val="bg1"/>
                </a:solidFill>
                <a:ea typeface="+mn-ea"/>
                <a:sym typeface="+mn-ea"/>
              </a:rPr>
              <a:t>83</a:t>
            </a:r>
            <a:r>
              <a:rPr lang="x-none" altLang="zh-CN" sz="2200" dirty="0">
                <a:solidFill>
                  <a:schemeClr val="bg1"/>
                </a:solidFill>
                <a:ea typeface="+mn-ea"/>
                <a:sym typeface="+mn-ea"/>
              </a:rPr>
              <a:t>,000</a:t>
            </a:r>
          </a:p>
          <a:p>
            <a:pPr algn="r">
              <a:lnSpc>
                <a:spcPct val="150000"/>
              </a:lnSpc>
              <a:spcAft>
                <a:spcPts val="0"/>
              </a:spcAft>
              <a:buFont typeface="Arial" panose="02080604020202020204" charset="0"/>
            </a:pPr>
            <a:endParaRPr lang="x-none" altLang="zh-CN" sz="2200" i="1" dirty="0">
              <a:solidFill>
                <a:schemeClr val="bg1"/>
              </a:solidFill>
              <a:ea typeface="+mn-ea"/>
              <a:sym typeface="+mn-ea"/>
            </a:endParaRPr>
          </a:p>
        </p:txBody>
      </p:sp>
      <p:pic>
        <p:nvPicPr>
          <p:cNvPr id="2" name="图片 1"/>
          <p:cNvPicPr>
            <a:picLocks noChangeAspect="1"/>
          </p:cNvPicPr>
          <p:nvPr/>
        </p:nvPicPr>
        <p:blipFill>
          <a:blip r:embed="rId4"/>
          <a:stretch>
            <a:fillRect/>
          </a:stretch>
        </p:blipFill>
        <p:spPr>
          <a:xfrm>
            <a:off x="2242983" y="3041805"/>
            <a:ext cx="6698981" cy="37043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070398"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已有研究和报告</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pic>
        <p:nvPicPr>
          <p:cNvPr id="5" name="图片 4"/>
          <p:cNvPicPr>
            <a:picLocks noChangeAspect="1"/>
          </p:cNvPicPr>
          <p:nvPr/>
        </p:nvPicPr>
        <p:blipFill>
          <a:blip r:embed="rId4"/>
          <a:stretch>
            <a:fillRect/>
          </a:stretch>
        </p:blipFill>
        <p:spPr>
          <a:xfrm>
            <a:off x="1057275" y="2404203"/>
            <a:ext cx="4821883" cy="2399394"/>
          </a:xfrm>
          <a:prstGeom prst="rect">
            <a:avLst/>
          </a:prstGeom>
        </p:spPr>
      </p:pic>
      <p:pic>
        <p:nvPicPr>
          <p:cNvPr id="6" name="图片 5"/>
          <p:cNvPicPr>
            <a:picLocks noChangeAspect="1"/>
          </p:cNvPicPr>
          <p:nvPr/>
        </p:nvPicPr>
        <p:blipFill rotWithShape="1">
          <a:blip r:embed="rId5"/>
          <a:srcRect b="51986"/>
          <a:stretch>
            <a:fillRect/>
          </a:stretch>
        </p:blipFill>
        <p:spPr>
          <a:xfrm>
            <a:off x="6717666" y="839196"/>
            <a:ext cx="4743445" cy="2600690"/>
          </a:xfrm>
          <a:prstGeom prst="rect">
            <a:avLst/>
          </a:prstGeom>
        </p:spPr>
      </p:pic>
      <p:pic>
        <p:nvPicPr>
          <p:cNvPr id="7" name="图片 6"/>
          <p:cNvPicPr>
            <a:picLocks noChangeAspect="1"/>
          </p:cNvPicPr>
          <p:nvPr/>
        </p:nvPicPr>
        <p:blipFill>
          <a:blip r:embed="rId6"/>
          <a:stretch>
            <a:fillRect/>
          </a:stretch>
        </p:blipFill>
        <p:spPr>
          <a:xfrm>
            <a:off x="1717703" y="5226939"/>
            <a:ext cx="3230245" cy="1185545"/>
          </a:xfrm>
          <a:prstGeom prst="rect">
            <a:avLst/>
          </a:prstGeom>
        </p:spPr>
      </p:pic>
      <p:pic>
        <p:nvPicPr>
          <p:cNvPr id="2" name="图片 1"/>
          <p:cNvPicPr>
            <a:picLocks noChangeAspect="1"/>
          </p:cNvPicPr>
          <p:nvPr/>
        </p:nvPicPr>
        <p:blipFill rotWithShape="1">
          <a:blip r:embed="rId7"/>
          <a:srcRect b="27023"/>
          <a:stretch>
            <a:fillRect/>
          </a:stretch>
        </p:blipFill>
        <p:spPr>
          <a:xfrm>
            <a:off x="6717666" y="3913308"/>
            <a:ext cx="4743445" cy="23713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070398"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要解答的三个问题</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013315" cy="1615827"/>
          </a:xfrm>
          <a:prstGeom prst="rect">
            <a:avLst/>
          </a:prstGeom>
          <a:noFill/>
        </p:spPr>
        <p:txBody>
          <a:bodyPr wrap="square" numCol="1" rtlCol="0" anchor="t">
            <a:spAutoFit/>
          </a:bodyPr>
          <a:lstStyle/>
          <a:p>
            <a:pPr marL="457200" lvl="0" indent="-457200">
              <a:lnSpc>
                <a:spcPct val="150000"/>
              </a:lnSpc>
              <a:buFont typeface="+mj-lt"/>
              <a:buAutoNum type="arabicPeriod"/>
            </a:pPr>
            <a:r>
              <a:rPr lang="zh-CN" altLang="en-US" sz="2200" dirty="0">
                <a:solidFill>
                  <a:srgbClr val="FFFFFF"/>
                </a:solidFill>
                <a:latin typeface="微软雅黑" panose="020B0503020204020204" pitchFamily="34" charset="-122"/>
                <a:ea typeface="微软雅黑" panose="020B0503020204020204" pitchFamily="34" charset="-122"/>
                <a:sym typeface="+mn-ea"/>
              </a:rPr>
              <a:t>以太坊网络中的</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攻击有多严重？</a:t>
            </a:r>
          </a:p>
          <a:p>
            <a:pPr marL="457200" lvl="0" indent="-457200">
              <a:lnSpc>
                <a:spcPct val="150000"/>
              </a:lnSpc>
              <a:buFont typeface="+mj-lt"/>
              <a:buAutoNum type="arabicPeriod"/>
            </a:pPr>
            <a:r>
              <a:rPr lang="zh-CN" altLang="en-US" sz="2200" dirty="0">
                <a:solidFill>
                  <a:srgbClr val="FFFFFF"/>
                </a:solidFill>
                <a:latin typeface="微软雅黑" panose="020B0503020204020204" pitchFamily="34" charset="-122"/>
                <a:ea typeface="微软雅黑" panose="020B0503020204020204" pitchFamily="34" charset="-122"/>
                <a:sym typeface="+mn-ea"/>
              </a:rPr>
              <a:t>除了窃取以太币外，攻击手法还有哪些？</a:t>
            </a:r>
          </a:p>
          <a:p>
            <a:pPr marL="457200" lvl="0" indent="-457200">
              <a:lnSpc>
                <a:spcPct val="150000"/>
              </a:lnSpc>
              <a:buFont typeface="+mj-lt"/>
              <a:buAutoNum type="arabicPeriod"/>
            </a:pPr>
            <a:r>
              <a:rPr lang="zh-CN" altLang="en-US" sz="2200" dirty="0">
                <a:solidFill>
                  <a:srgbClr val="FFFFFF"/>
                </a:solidFill>
                <a:latin typeface="微软雅黑" panose="020B0503020204020204" pitchFamily="34" charset="-122"/>
                <a:ea typeface="微软雅黑" panose="020B0503020204020204" pitchFamily="34" charset="-122"/>
                <a:sym typeface="+mn-ea"/>
              </a:rPr>
              <a:t>目前有多少节点依然暴露了其</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端口，它们面临者怎样的安全威胁？</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99085" y="3266259"/>
            <a:ext cx="3609703" cy="2123658"/>
          </a:xfrm>
          <a:prstGeom prst="rect">
            <a:avLst/>
          </a:prstGeom>
          <a:noFill/>
        </p:spPr>
        <p:txBody>
          <a:bodyPr wrap="square" rtlCol="0" anchor="t">
            <a:spAutoFit/>
          </a:bodyPr>
          <a:lstStyle/>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以太坊</a:t>
            </a:r>
            <a:r>
              <a:rPr lang="en-US" altLang="zh-CN"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RPC</a:t>
            </a: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攻击介绍</a:t>
            </a:r>
          </a:p>
          <a:p>
            <a:pPr marL="342900" indent="-342900">
              <a:lnSpc>
                <a:spcPct val="150000"/>
              </a:lnSpc>
              <a:buFont typeface="Wingdings" charset="2"/>
              <a:buChar char="ü"/>
            </a:pP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分析工具的设计与实现</a:t>
            </a:r>
          </a:p>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研究结果统计与分析</a:t>
            </a:r>
            <a:endParaRPr lang="en-US" altLang="zh-CN"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总结与安全建议</a:t>
            </a:r>
          </a:p>
        </p:txBody>
      </p:sp>
      <p:sp>
        <p:nvSpPr>
          <p:cNvPr id="3" name="文本框 2"/>
          <p:cNvSpPr txBox="1"/>
          <p:nvPr/>
        </p:nvSpPr>
        <p:spPr>
          <a:xfrm>
            <a:off x="2837180" y="2192020"/>
            <a:ext cx="6533515" cy="706755"/>
          </a:xfrm>
          <a:prstGeom prst="rect">
            <a:avLst/>
          </a:prstGeom>
          <a:noFill/>
        </p:spPr>
        <p:txBody>
          <a:bodyPr wrap="square" rtlCol="0">
            <a:spAutoFit/>
          </a:bodyPr>
          <a:lstStyle/>
          <a:p>
            <a:pPr algn="ctr"/>
            <a:r>
              <a:rPr lang="zh-CN" altLang="en-US" sz="4000" dirty="0">
                <a:solidFill>
                  <a:schemeClr val="bg1"/>
                </a:solidFill>
                <a:latin typeface="方正兰亭黑_GBK" panose="02000000000000000000" charset="-122"/>
                <a:ea typeface="方正兰亭黑_GBK" panose="02000000000000000000" charset="-122"/>
              </a:rPr>
              <a:t>演讲内容</a:t>
            </a:r>
          </a:p>
        </p:txBody>
      </p:sp>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242041" y="168801"/>
            <a:ext cx="9070398"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系统设计</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grpSp>
        <p:nvGrpSpPr>
          <p:cNvPr id="9" name="组合 8"/>
          <p:cNvGrpSpPr/>
          <p:nvPr/>
        </p:nvGrpSpPr>
        <p:grpSpPr>
          <a:xfrm>
            <a:off x="9962053" y="6129655"/>
            <a:ext cx="1903730" cy="456565"/>
            <a:chOff x="11509" y="8828"/>
            <a:chExt cx="2998" cy="719"/>
          </a:xfrm>
        </p:grpSpPr>
        <p:sp>
          <p:nvSpPr>
            <p:cNvPr id="10" name="椭圆 9"/>
            <p:cNvSpPr/>
            <p:nvPr/>
          </p:nvSpPr>
          <p:spPr>
            <a:xfrm>
              <a:off x="11509" y="9029"/>
              <a:ext cx="425" cy="425"/>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1" name="文本框 10"/>
            <p:cNvSpPr txBox="1"/>
            <p:nvPr/>
          </p:nvSpPr>
          <p:spPr>
            <a:xfrm>
              <a:off x="11781" y="8828"/>
              <a:ext cx="2726" cy="719"/>
            </a:xfrm>
            <a:prstGeom prst="rect">
              <a:avLst/>
            </a:prstGeom>
            <a:noFill/>
          </p:spPr>
          <p:txBody>
            <a:bodyPr wrap="square" rtlCol="0">
              <a:spAutoFit/>
            </a:bodyPr>
            <a:lstStyle>
              <a:defPPr>
                <a:defRPr lang="zh-CN"/>
              </a:defPPr>
              <a:lvl1pPr algn="ctr">
                <a:lnSpc>
                  <a:spcPct val="150000"/>
                </a:lnSpc>
                <a:defRPr sz="1400">
                  <a:solidFill>
                    <a:schemeClr val="bg1"/>
                  </a:solidFill>
                </a:defRPr>
              </a:lvl1pPr>
            </a:lstStyle>
            <a:p>
              <a:r>
                <a:rPr lang="zh-CN" altLang="en-US" sz="1800" dirty="0"/>
                <a:t>普通节点</a:t>
              </a:r>
              <a:endParaRPr lang="x-none" altLang="zh-CN" sz="1800" dirty="0"/>
            </a:p>
          </p:txBody>
        </p:sp>
      </p:grpSp>
      <p:sp>
        <p:nvSpPr>
          <p:cNvPr id="12" name="矩形 11"/>
          <p:cNvSpPr/>
          <p:nvPr/>
        </p:nvSpPr>
        <p:spPr>
          <a:xfrm>
            <a:off x="4559473" y="1525270"/>
            <a:ext cx="3342005" cy="2447290"/>
          </a:xfrm>
          <a:prstGeom prst="rect">
            <a:avLst/>
          </a:prstGeom>
          <a:ln>
            <a:prstDash val="sysDot"/>
          </a:ln>
        </p:spPr>
        <p:style>
          <a:lnRef idx="2">
            <a:schemeClr val="dk1"/>
          </a:lnRef>
          <a:fillRef idx="1">
            <a:schemeClr val="lt1"/>
          </a:fillRef>
          <a:effectRef idx="0">
            <a:schemeClr val="dk1"/>
          </a:effectRef>
          <a:fontRef idx="minor">
            <a:schemeClr val="dk1"/>
          </a:fontRef>
        </p:style>
        <p:txBody>
          <a:bodyPr rtlCol="0" anchor="t" anchorCtr="0"/>
          <a:lstStyle/>
          <a:p>
            <a:pPr algn="l"/>
            <a:r>
              <a:rPr lang="zh-CN" altLang="en-US" sz="1600" i="1" dirty="0"/>
              <a:t>分析系统</a:t>
            </a:r>
            <a:endParaRPr lang="x-none" altLang="zh-CN" sz="1600" i="1" dirty="0"/>
          </a:p>
        </p:txBody>
      </p:sp>
      <p:grpSp>
        <p:nvGrpSpPr>
          <p:cNvPr id="13" name="组合 12"/>
          <p:cNvGrpSpPr/>
          <p:nvPr/>
        </p:nvGrpSpPr>
        <p:grpSpPr>
          <a:xfrm>
            <a:off x="4170218" y="4354195"/>
            <a:ext cx="4306570" cy="2168525"/>
            <a:chOff x="3840" y="6685"/>
            <a:chExt cx="6782" cy="3415"/>
          </a:xfrm>
        </p:grpSpPr>
        <p:sp>
          <p:nvSpPr>
            <p:cNvPr id="14" name="云形 13"/>
            <p:cNvSpPr/>
            <p:nvPr/>
          </p:nvSpPr>
          <p:spPr>
            <a:xfrm>
              <a:off x="3840" y="6685"/>
              <a:ext cx="6782" cy="3415"/>
            </a:xfrm>
            <a:prstGeom prst="cloud">
              <a:avLst/>
            </a:prstGeom>
            <a:ln>
              <a:prstDash val="sysDot"/>
            </a:ln>
          </p:spPr>
          <p:style>
            <a:lnRef idx="2">
              <a:schemeClr val="dk1"/>
            </a:lnRef>
            <a:fillRef idx="1">
              <a:schemeClr val="lt1"/>
            </a:fillRef>
            <a:effectRef idx="0">
              <a:schemeClr val="dk1"/>
            </a:effectRef>
            <a:fontRef idx="minor">
              <a:schemeClr val="dk1"/>
            </a:fontRef>
          </p:style>
          <p:txBody>
            <a:bodyPr rtlCol="0" anchor="b" anchorCtr="0"/>
            <a:lstStyle/>
            <a:p>
              <a:pPr algn="l" fontAlgn="b">
                <a:lnSpc>
                  <a:spcPct val="100000"/>
                </a:lnSpc>
                <a:spcBef>
                  <a:spcPts val="3600"/>
                </a:spcBef>
              </a:pPr>
              <a:r>
                <a:rPr lang="zh-CN" altLang="en-US" sz="1600" i="1" dirty="0"/>
                <a:t>以太坊网络</a:t>
              </a:r>
              <a:endParaRPr lang="x-none" altLang="zh-CN" sz="1600" i="1" dirty="0"/>
            </a:p>
          </p:txBody>
        </p:sp>
        <p:sp>
          <p:nvSpPr>
            <p:cNvPr id="15" name="椭圆 14"/>
            <p:cNvSpPr/>
            <p:nvPr/>
          </p:nvSpPr>
          <p:spPr>
            <a:xfrm>
              <a:off x="4705" y="7329"/>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椭圆 15"/>
            <p:cNvSpPr/>
            <p:nvPr/>
          </p:nvSpPr>
          <p:spPr>
            <a:xfrm>
              <a:off x="6179" y="7613"/>
              <a:ext cx="567" cy="567"/>
            </a:xfrm>
            <a:prstGeom prst="ellipse">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endParaRPr>
            </a:p>
          </p:txBody>
        </p:sp>
        <p:sp>
          <p:nvSpPr>
            <p:cNvPr id="17" name="椭圆 16"/>
            <p:cNvSpPr/>
            <p:nvPr/>
          </p:nvSpPr>
          <p:spPr>
            <a:xfrm>
              <a:off x="5272" y="8289"/>
              <a:ext cx="567" cy="567"/>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8" name="椭圆 17"/>
            <p:cNvSpPr/>
            <p:nvPr/>
          </p:nvSpPr>
          <p:spPr>
            <a:xfrm>
              <a:off x="7540" y="7046"/>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椭圆 18"/>
            <p:cNvSpPr/>
            <p:nvPr/>
          </p:nvSpPr>
          <p:spPr>
            <a:xfrm>
              <a:off x="6973" y="8289"/>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椭圆 19"/>
            <p:cNvSpPr/>
            <p:nvPr/>
          </p:nvSpPr>
          <p:spPr>
            <a:xfrm>
              <a:off x="8447" y="7782"/>
              <a:ext cx="567" cy="567"/>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21" name="椭圆 20"/>
            <p:cNvSpPr/>
            <p:nvPr/>
          </p:nvSpPr>
          <p:spPr>
            <a:xfrm>
              <a:off x="9467" y="7330"/>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椭圆 21"/>
            <p:cNvSpPr/>
            <p:nvPr/>
          </p:nvSpPr>
          <p:spPr>
            <a:xfrm>
              <a:off x="8731" y="8746"/>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3" name="圆角矩形 54"/>
          <p:cNvSpPr/>
          <p:nvPr/>
        </p:nvSpPr>
        <p:spPr>
          <a:xfrm>
            <a:off x="4676948" y="2962275"/>
            <a:ext cx="3121660" cy="90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zh-CN" dirty="0"/>
              <a:t>全网节点探测模块</a:t>
            </a:r>
            <a:endParaRPr lang="x-none" altLang="zh-CN" dirty="0"/>
          </a:p>
        </p:txBody>
      </p:sp>
      <p:sp>
        <p:nvSpPr>
          <p:cNvPr id="24" name="圆角矩形 55"/>
          <p:cNvSpPr/>
          <p:nvPr/>
        </p:nvSpPr>
        <p:spPr>
          <a:xfrm>
            <a:off x="6322233" y="1953895"/>
            <a:ext cx="1428115" cy="90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脆弱节点嗅探模块</a:t>
            </a:r>
            <a:endParaRPr lang="x-none" altLang="zh-CN" dirty="0"/>
          </a:p>
        </p:txBody>
      </p:sp>
      <p:sp>
        <p:nvSpPr>
          <p:cNvPr id="26" name="圆角矩形 57"/>
          <p:cNvSpPr/>
          <p:nvPr/>
        </p:nvSpPr>
        <p:spPr>
          <a:xfrm>
            <a:off x="4676948" y="1953895"/>
            <a:ext cx="1428115" cy="90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蜜罐模块</a:t>
            </a:r>
            <a:endParaRPr lang="x-none" altLang="zh-CN" dirty="0"/>
          </a:p>
        </p:txBody>
      </p:sp>
      <p:sp>
        <p:nvSpPr>
          <p:cNvPr id="27" name="左弧形箭头 60"/>
          <p:cNvSpPr/>
          <p:nvPr/>
        </p:nvSpPr>
        <p:spPr>
          <a:xfrm rot="10800000">
            <a:off x="8152938" y="2531110"/>
            <a:ext cx="648335" cy="1972945"/>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x-none" altLang="zh-CN">
              <a:solidFill>
                <a:schemeClr val="tx1"/>
              </a:solidFill>
            </a:endParaRPr>
          </a:p>
        </p:txBody>
      </p:sp>
      <p:sp>
        <p:nvSpPr>
          <p:cNvPr id="28" name="左弧形箭头 61"/>
          <p:cNvSpPr/>
          <p:nvPr/>
        </p:nvSpPr>
        <p:spPr>
          <a:xfrm>
            <a:off x="3639993" y="2531110"/>
            <a:ext cx="648335" cy="1972945"/>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endParaRPr>
          </a:p>
        </p:txBody>
      </p:sp>
      <p:sp>
        <p:nvSpPr>
          <p:cNvPr id="29" name="文本框 28"/>
          <p:cNvSpPr txBox="1"/>
          <p:nvPr/>
        </p:nvSpPr>
        <p:spPr>
          <a:xfrm rot="5400000">
            <a:off x="7927639" y="3080603"/>
            <a:ext cx="2776008" cy="873957"/>
          </a:xfrm>
          <a:prstGeom prst="rect">
            <a:avLst/>
          </a:prstGeom>
          <a:noFill/>
        </p:spPr>
        <p:txBody>
          <a:bodyPr wrap="square" rtlCol="0">
            <a:spAutoFit/>
          </a:bodyPr>
          <a:lstStyle>
            <a:defPPr>
              <a:defRPr lang="zh-CN"/>
            </a:defPPr>
            <a:lvl1pPr algn="ctr">
              <a:lnSpc>
                <a:spcPct val="150000"/>
              </a:lnSpc>
              <a:defRPr>
                <a:solidFill>
                  <a:schemeClr val="bg1"/>
                </a:solidFill>
              </a:defRPr>
            </a:lvl1pPr>
          </a:lstStyle>
          <a:p>
            <a:r>
              <a:rPr lang="zh-CN" altLang="en-US" dirty="0"/>
              <a:t>发现安全脆弱节点</a:t>
            </a:r>
            <a:r>
              <a:rPr lang="x-none" altLang="zh-CN" dirty="0"/>
              <a:t> </a:t>
            </a:r>
          </a:p>
          <a:p>
            <a:r>
              <a:rPr lang="zh-CN" altLang="en-US" dirty="0"/>
              <a:t>统计</a:t>
            </a:r>
            <a:r>
              <a:rPr lang="x-none" altLang="zh-CN" dirty="0"/>
              <a:t>RPC</a:t>
            </a:r>
            <a:r>
              <a:rPr lang="zh-CN" altLang="en-US" dirty="0"/>
              <a:t>接口暴露情况</a:t>
            </a:r>
            <a:endParaRPr lang="x-none" altLang="zh-CN" dirty="0"/>
          </a:p>
        </p:txBody>
      </p:sp>
      <p:sp>
        <p:nvSpPr>
          <p:cNvPr id="30" name="文本框 29"/>
          <p:cNvSpPr txBox="1"/>
          <p:nvPr/>
        </p:nvSpPr>
        <p:spPr>
          <a:xfrm rot="16200000">
            <a:off x="1599401" y="3119983"/>
            <a:ext cx="3091814" cy="872034"/>
          </a:xfrm>
          <a:prstGeom prst="rect">
            <a:avLst/>
          </a:prstGeom>
          <a:noFill/>
        </p:spPr>
        <p:txBody>
          <a:bodyPr wrap="square" rtlCol="0">
            <a:spAutoFit/>
          </a:bodyPr>
          <a:lstStyle/>
          <a:p>
            <a:pPr algn="ctr">
              <a:lnSpc>
                <a:spcPct val="150000"/>
              </a:lnSpc>
            </a:pPr>
            <a:r>
              <a:rPr lang="zh-CN" altLang="en-US" dirty="0">
                <a:solidFill>
                  <a:schemeClr val="bg1"/>
                </a:solidFill>
              </a:rPr>
              <a:t>伪装作安全脆弱节点</a:t>
            </a:r>
            <a:endParaRPr lang="x-none" altLang="zh-CN" dirty="0">
              <a:solidFill>
                <a:schemeClr val="bg1"/>
              </a:solidFill>
            </a:endParaRPr>
          </a:p>
          <a:p>
            <a:pPr algn="ctr">
              <a:lnSpc>
                <a:spcPct val="150000"/>
              </a:lnSpc>
            </a:pPr>
            <a:r>
              <a:rPr lang="zh-CN" altLang="en-US" dirty="0">
                <a:solidFill>
                  <a:schemeClr val="bg1"/>
                </a:solidFill>
              </a:rPr>
              <a:t>监测攻击者恶意</a:t>
            </a:r>
            <a:r>
              <a:rPr lang="en-US" altLang="zh-CN" dirty="0">
                <a:solidFill>
                  <a:schemeClr val="bg1"/>
                </a:solidFill>
              </a:rPr>
              <a:t>RPC</a:t>
            </a:r>
            <a:r>
              <a:rPr lang="zh-CN" altLang="en-US" dirty="0">
                <a:solidFill>
                  <a:schemeClr val="bg1"/>
                </a:solidFill>
              </a:rPr>
              <a:t>请求</a:t>
            </a:r>
            <a:endParaRPr lang="x-none" altLang="zh-CN" dirty="0">
              <a:solidFill>
                <a:schemeClr val="bg1"/>
              </a:solidFill>
            </a:endParaRPr>
          </a:p>
        </p:txBody>
      </p:sp>
      <p:grpSp>
        <p:nvGrpSpPr>
          <p:cNvPr id="31" name="组合 30"/>
          <p:cNvGrpSpPr/>
          <p:nvPr/>
        </p:nvGrpSpPr>
        <p:grpSpPr>
          <a:xfrm>
            <a:off x="9962053" y="5666105"/>
            <a:ext cx="1903730" cy="456565"/>
            <a:chOff x="11509" y="8828"/>
            <a:chExt cx="2998" cy="719"/>
          </a:xfrm>
        </p:grpSpPr>
        <p:sp>
          <p:nvSpPr>
            <p:cNvPr id="32" name="椭圆 31"/>
            <p:cNvSpPr/>
            <p:nvPr/>
          </p:nvSpPr>
          <p:spPr>
            <a:xfrm>
              <a:off x="11509" y="9029"/>
              <a:ext cx="425" cy="425"/>
            </a:xfrm>
            <a:prstGeom prst="ellipse">
              <a:avLst/>
            </a:prstGeom>
            <a:solidFill>
              <a:srgbClr val="FF0000"/>
            </a:solidFill>
            <a:ln>
              <a:solidFill>
                <a:srgbClr val="F03A17"/>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33" name="文本框 32"/>
            <p:cNvSpPr txBox="1"/>
            <p:nvPr/>
          </p:nvSpPr>
          <p:spPr>
            <a:xfrm>
              <a:off x="11781" y="8828"/>
              <a:ext cx="2726" cy="719"/>
            </a:xfrm>
            <a:prstGeom prst="rect">
              <a:avLst/>
            </a:prstGeom>
            <a:noFill/>
          </p:spPr>
          <p:txBody>
            <a:bodyPr wrap="square" rtlCol="0">
              <a:spAutoFit/>
            </a:bodyPr>
            <a:lstStyle>
              <a:defPPr>
                <a:defRPr lang="zh-CN"/>
              </a:defPPr>
              <a:lvl1pPr algn="ctr">
                <a:lnSpc>
                  <a:spcPct val="150000"/>
                </a:lnSpc>
                <a:defRPr sz="1400">
                  <a:solidFill>
                    <a:schemeClr val="bg1"/>
                  </a:solidFill>
                </a:defRPr>
              </a:lvl1pPr>
            </a:lstStyle>
            <a:p>
              <a:r>
                <a:rPr lang="zh-CN" altLang="en-US" sz="1800" dirty="0"/>
                <a:t>脆弱节点</a:t>
              </a:r>
              <a:endParaRPr lang="x-none" altLang="zh-CN" sz="1800" dirty="0"/>
            </a:p>
          </p:txBody>
        </p:sp>
      </p:grpSp>
      <p:grpSp>
        <p:nvGrpSpPr>
          <p:cNvPr id="34" name="组合 33"/>
          <p:cNvGrpSpPr/>
          <p:nvPr/>
        </p:nvGrpSpPr>
        <p:grpSpPr>
          <a:xfrm>
            <a:off x="9962053" y="5212080"/>
            <a:ext cx="1903730" cy="456565"/>
            <a:chOff x="11509" y="8828"/>
            <a:chExt cx="2998" cy="719"/>
          </a:xfrm>
        </p:grpSpPr>
        <p:sp>
          <p:nvSpPr>
            <p:cNvPr id="35" name="椭圆 34"/>
            <p:cNvSpPr/>
            <p:nvPr/>
          </p:nvSpPr>
          <p:spPr>
            <a:xfrm>
              <a:off x="11509" y="9029"/>
              <a:ext cx="425" cy="425"/>
            </a:xfrm>
            <a:prstGeom prst="ellipse">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36" name="文本框 35"/>
            <p:cNvSpPr txBox="1"/>
            <p:nvPr/>
          </p:nvSpPr>
          <p:spPr>
            <a:xfrm>
              <a:off x="11781" y="8828"/>
              <a:ext cx="2726" cy="719"/>
            </a:xfrm>
            <a:prstGeom prst="rect">
              <a:avLst/>
            </a:prstGeom>
            <a:noFill/>
          </p:spPr>
          <p:txBody>
            <a:bodyPr wrap="square" rtlCol="0">
              <a:spAutoFit/>
            </a:bodyPr>
            <a:lstStyle>
              <a:defPPr>
                <a:defRPr lang="zh-CN"/>
              </a:defPPr>
              <a:lvl1pPr algn="ctr">
                <a:lnSpc>
                  <a:spcPct val="150000"/>
                </a:lnSpc>
                <a:defRPr sz="1400">
                  <a:solidFill>
                    <a:schemeClr val="bg1"/>
                  </a:solidFill>
                </a:defRPr>
              </a:lvl1pPr>
            </a:lstStyle>
            <a:p>
              <a:r>
                <a:rPr lang="zh-CN" altLang="en-US" sz="1800" dirty="0"/>
                <a:t>攻击节点</a:t>
              </a:r>
              <a:endParaRPr lang="x-none" altLang="zh-CN" sz="1800"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en-US" altLang="zh-CN" sz="4000" dirty="0">
                <a:solidFill>
                  <a:schemeClr val="bg1"/>
                </a:solidFill>
                <a:latin typeface="方正兰亭黑_GBK" panose="02000000000000000000" charset="-122"/>
                <a:ea typeface="方正兰亭黑_GBK" panose="02000000000000000000" charset="-122"/>
                <a:sym typeface="+mn-ea"/>
              </a:rPr>
              <a:t>RPC</a:t>
            </a:r>
            <a:r>
              <a:rPr lang="zh-CN" altLang="en-US" sz="4000" dirty="0">
                <a:solidFill>
                  <a:schemeClr val="bg1"/>
                </a:solidFill>
                <a:latin typeface="方正兰亭黑_GBK" panose="02000000000000000000" charset="-122"/>
                <a:ea typeface="方正兰亭黑_GBK" panose="02000000000000000000" charset="-122"/>
                <a:sym typeface="+mn-ea"/>
              </a:rPr>
              <a:t>蜜罐模块</a:t>
            </a:r>
            <a:r>
              <a:rPr lang="en-US" altLang="zh-CN" sz="4000" dirty="0">
                <a:solidFill>
                  <a:schemeClr val="bg1"/>
                </a:solidFill>
                <a:latin typeface="方正兰亭黑_GBK" panose="02000000000000000000" charset="-122"/>
                <a:ea typeface="方正兰亭黑_GBK" panose="02000000000000000000" charset="-122"/>
                <a:sym typeface="+mn-ea"/>
              </a:rPr>
              <a:t>——</a:t>
            </a:r>
            <a:r>
              <a:rPr lang="zh-CN" altLang="en-US" sz="4000" dirty="0">
                <a:solidFill>
                  <a:schemeClr val="bg1"/>
                </a:solidFill>
                <a:latin typeface="方正兰亭黑_GBK" panose="02000000000000000000" charset="-122"/>
                <a:ea typeface="方正兰亭黑_GBK" panose="02000000000000000000" charset="-122"/>
                <a:sym typeface="+mn-ea"/>
              </a:rPr>
              <a:t>从防御的角度开展分析</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6" y="2393950"/>
            <a:ext cx="9583016" cy="3647152"/>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暴露端口：对外暴露</a:t>
            </a:r>
            <a:r>
              <a:rPr lang="en-US" altLang="zh-CN" sz="2200" dirty="0">
                <a:solidFill>
                  <a:srgbClr val="FFFFFF"/>
                </a:solidFill>
                <a:latin typeface="微软雅黑" panose="020B0503020204020204" pitchFamily="34" charset="-122"/>
                <a:ea typeface="微软雅黑" panose="020B0503020204020204" pitchFamily="34" charset="-122"/>
                <a:sym typeface="+mn-ea"/>
              </a:rPr>
              <a:t>TCP</a:t>
            </a:r>
            <a:r>
              <a:rPr lang="zh-CN" altLang="en-US" sz="2200" dirty="0">
                <a:solidFill>
                  <a:srgbClr val="FFFFFF"/>
                </a:solidFill>
                <a:latin typeface="微软雅黑" panose="020B0503020204020204" pitchFamily="34" charset="-122"/>
                <a:ea typeface="微软雅黑" panose="020B0503020204020204" pitchFamily="34" charset="-122"/>
                <a:sym typeface="+mn-ea"/>
              </a:rPr>
              <a:t>端口</a:t>
            </a:r>
            <a:r>
              <a:rPr lang="en-US" altLang="zh-CN" sz="2200" dirty="0">
                <a:solidFill>
                  <a:srgbClr val="FFFFFF"/>
                </a:solidFill>
                <a:latin typeface="微软雅黑" panose="020B0503020204020204" pitchFamily="34" charset="-122"/>
                <a:ea typeface="微软雅黑" panose="020B0503020204020204" pitchFamily="34" charset="-122"/>
                <a:sym typeface="+mn-ea"/>
              </a:rPr>
              <a:t>8545</a:t>
            </a:r>
            <a:r>
              <a:rPr lang="zh-CN" altLang="en-US" sz="2200" dirty="0">
                <a:solidFill>
                  <a:srgbClr val="FFFFFF"/>
                </a:solidFill>
                <a:latin typeface="微软雅黑" panose="020B0503020204020204" pitchFamily="34" charset="-122"/>
                <a:ea typeface="微软雅黑" panose="020B0503020204020204" pitchFamily="34" charset="-122"/>
                <a:sym typeface="+mn-ea"/>
              </a:rPr>
              <a:t>（</a:t>
            </a:r>
            <a:r>
              <a:rPr lang="en-US" altLang="zh-CN" sz="2200" dirty="0" err="1">
                <a:solidFill>
                  <a:srgbClr val="FFFFFF"/>
                </a:solidFill>
                <a:latin typeface="微软雅黑" panose="020B0503020204020204" pitchFamily="34" charset="-122"/>
                <a:ea typeface="微软雅黑" panose="020B0503020204020204" pitchFamily="34" charset="-122"/>
                <a:sym typeface="+mn-ea"/>
              </a:rPr>
              <a:t>Geth</a:t>
            </a:r>
            <a:r>
              <a:rPr lang="zh-CN" altLang="en-US" sz="2200" dirty="0">
                <a:solidFill>
                  <a:srgbClr val="FFFFFF"/>
                </a:solidFill>
                <a:latin typeface="微软雅黑" panose="020B0503020204020204" pitchFamily="34" charset="-122"/>
                <a:ea typeface="微软雅黑" panose="020B0503020204020204" pitchFamily="34" charset="-122"/>
                <a:sym typeface="+mn-ea"/>
              </a:rPr>
              <a:t>、</a:t>
            </a:r>
            <a:r>
              <a:rPr lang="en-US" altLang="zh-CN" sz="2200" dirty="0">
                <a:solidFill>
                  <a:srgbClr val="FFFFFF"/>
                </a:solidFill>
                <a:latin typeface="微软雅黑" panose="020B0503020204020204" pitchFamily="34" charset="-122"/>
                <a:ea typeface="微软雅黑" panose="020B0503020204020204" pitchFamily="34" charset="-122"/>
                <a:sym typeface="+mn-ea"/>
              </a:rPr>
              <a:t>Parity</a:t>
            </a:r>
            <a:r>
              <a:rPr lang="zh-CN" altLang="en-US" sz="2200" dirty="0">
                <a:solidFill>
                  <a:srgbClr val="FFFFFF"/>
                </a:solidFill>
                <a:latin typeface="微软雅黑" panose="020B0503020204020204" pitchFamily="34" charset="-122"/>
                <a:ea typeface="微软雅黑" panose="020B0503020204020204" pitchFamily="34" charset="-122"/>
                <a:sym typeface="+mn-ea"/>
              </a:rPr>
              <a:t>等默认</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端口）；</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暴露功能：所有</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模块：</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基本思路：模仿安全脆弱节点对</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请求进行反馈，并记录请求数据。</a:t>
            </a:r>
          </a:p>
        </p:txBody>
      </p:sp>
      <p:sp>
        <p:nvSpPr>
          <p:cNvPr id="5" name="文本框 4"/>
          <p:cNvSpPr txBox="1"/>
          <p:nvPr/>
        </p:nvSpPr>
        <p:spPr>
          <a:xfrm>
            <a:off x="1600201" y="3602916"/>
            <a:ext cx="8534399" cy="1692771"/>
          </a:xfrm>
          <a:prstGeom prst="rect">
            <a:avLst/>
          </a:prstGeom>
          <a:solidFill>
            <a:schemeClr val="tx1">
              <a:lumMod val="50000"/>
              <a:lumOff val="50000"/>
            </a:schemeClr>
          </a:solidFill>
          <a:ln w="6350">
            <a:solidFill>
              <a:schemeClr val="tx1">
                <a:lumMod val="50000"/>
                <a:lumOff val="50000"/>
              </a:schemeClr>
            </a:solidFill>
          </a:ln>
        </p:spPr>
        <p:txBody>
          <a:bodyPr wrap="square" rtlCol="0">
            <a:spAutoFit/>
          </a:bodyPr>
          <a:lstStyle/>
          <a:p>
            <a:pPr algn="l">
              <a:lnSpc>
                <a:spcPct val="130000"/>
              </a:lnSpc>
              <a:spcBef>
                <a:spcPts val="0"/>
              </a:spcBef>
              <a:spcAft>
                <a:spcPts val="0"/>
              </a:spcAft>
            </a:pPr>
            <a:r>
              <a:rPr lang="zh-CN" altLang="en-US" sz="1600" b="1" dirty="0">
                <a:solidFill>
                  <a:schemeClr val="bg1"/>
                </a:solidFill>
              </a:rPr>
              <a:t>ubuntu@VM-0-3-ubuntu:~$</a:t>
            </a:r>
            <a:r>
              <a:rPr lang="zh-CN" altLang="en-US" sz="1600" dirty="0">
                <a:solidFill>
                  <a:schemeClr val="bg1"/>
                </a:solidFill>
              </a:rPr>
              <a:t> curl -H "Content-Type: application/json" --data '{"jsonrpc":"2.0","method":"rpc_modules","id":233}' 127.0.0.1:8545</a:t>
            </a:r>
          </a:p>
          <a:p>
            <a:pPr algn="l">
              <a:lnSpc>
                <a:spcPct val="130000"/>
              </a:lnSpc>
              <a:spcBef>
                <a:spcPts val="0"/>
              </a:spcBef>
              <a:spcAft>
                <a:spcPts val="0"/>
              </a:spcAft>
            </a:pPr>
            <a:r>
              <a:rPr lang="zh-CN" altLang="en-US" sz="1600" dirty="0">
                <a:solidFill>
                  <a:schemeClr val="bg1"/>
                </a:solidFill>
              </a:rPr>
              <a:t>{"id":233,"jsonrpc":"2.0","result":{"admin":"1.0","db":"1.0","debug":"1.0","eth":"1.0","miner":"1.0","net":"1.0","personal":"1.0","shh":"1.0","txpool":"1.0","web3":"1.0","parity":"1.0","parity_accounts":"1.0","parity_set":"1.0","rpc":"1.0","signer":"1.0","traces":"1.0"}}</a:t>
            </a:r>
          </a:p>
        </p:txBody>
      </p:sp>
      <p:pic>
        <p:nvPicPr>
          <p:cNvPr id="6" name="图片 5"/>
          <p:cNvPicPr>
            <a:picLocks noChangeAspect="1"/>
          </p:cNvPicPr>
          <p:nvPr/>
        </p:nvPicPr>
        <p:blipFill>
          <a:blip r:embed="rId4"/>
          <a:srcRect l="26218" t="12299" r="17899" b="8972"/>
          <a:stretch>
            <a:fillRect/>
          </a:stretch>
        </p:blipFill>
        <p:spPr>
          <a:xfrm>
            <a:off x="10640291" y="5148176"/>
            <a:ext cx="1423035" cy="1508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a:ln>
            <a:solidFill>
              <a:schemeClr val="tx1"/>
            </a:solidFill>
          </a:ln>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en-US" altLang="zh-CN" sz="4000" dirty="0">
                <a:solidFill>
                  <a:schemeClr val="bg1"/>
                </a:solidFill>
                <a:latin typeface="方正兰亭黑_GBK" panose="02000000000000000000" charset="-122"/>
                <a:ea typeface="方正兰亭黑_GBK" panose="02000000000000000000" charset="-122"/>
                <a:sym typeface="+mn-ea"/>
              </a:rPr>
              <a:t>RPC</a:t>
            </a:r>
            <a:r>
              <a:rPr lang="zh-CN" altLang="en-US" sz="4000" dirty="0">
                <a:solidFill>
                  <a:schemeClr val="bg1"/>
                </a:solidFill>
                <a:latin typeface="方正兰亭黑_GBK" panose="02000000000000000000" charset="-122"/>
                <a:ea typeface="方正兰亭黑_GBK" panose="02000000000000000000" charset="-122"/>
                <a:sym typeface="+mn-ea"/>
              </a:rPr>
              <a:t>蜜罐模块工作流程</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6" y="2393950"/>
            <a:ext cx="5966980" cy="4293483"/>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蜜罐监听</a:t>
            </a:r>
            <a:r>
              <a:rPr lang="en-US" altLang="zh-CN" sz="2200" dirty="0">
                <a:solidFill>
                  <a:srgbClr val="FFFFFF"/>
                </a:solidFill>
                <a:latin typeface="微软雅黑" panose="020B0503020204020204" pitchFamily="34" charset="-122"/>
                <a:ea typeface="微软雅黑" panose="020B0503020204020204" pitchFamily="34" charset="-122"/>
                <a:sym typeface="+mn-ea"/>
              </a:rPr>
              <a:t>TCP:8545</a:t>
            </a:r>
            <a:r>
              <a:rPr lang="zh-CN" altLang="en-US" sz="2200" dirty="0">
                <a:solidFill>
                  <a:srgbClr val="FFFFFF"/>
                </a:solidFill>
                <a:latin typeface="微软雅黑" panose="020B0503020204020204" pitchFamily="34" charset="-122"/>
                <a:ea typeface="微软雅黑" panose="020B0503020204020204" pitchFamily="34" charset="-122"/>
                <a:sym typeface="+mn-ea"/>
              </a:rPr>
              <a:t>端口；</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新接收</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请求的处理过程如右图；</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被请求的</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接口可以分为两类：</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898525" lvl="0"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普通接口：如获取区块高度；</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lvl="0"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特殊接口：如发送以太币。</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如何获取正常数据：</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898525"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自己维护一个节点；</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找一个公网上的“受害者”。</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endParaRPr lang="zh-CN" altLang="en-US" sz="2200" dirty="0">
              <a:solidFill>
                <a:srgbClr val="FFFFFF"/>
              </a:solidFill>
              <a:latin typeface="微软雅黑" panose="020B0503020204020204" pitchFamily="34" charset="-122"/>
              <a:ea typeface="微软雅黑" panose="020B0503020204020204" pitchFamily="34" charset="-122"/>
              <a:sym typeface="+mn-ea"/>
            </a:endParaRPr>
          </a:p>
        </p:txBody>
      </p:sp>
      <p:sp>
        <p:nvSpPr>
          <p:cNvPr id="9" name="流程图: 可选过程 8"/>
          <p:cNvSpPr/>
          <p:nvPr/>
        </p:nvSpPr>
        <p:spPr>
          <a:xfrm>
            <a:off x="8456422" y="870494"/>
            <a:ext cx="1655735" cy="576159"/>
          </a:xfrm>
          <a:prstGeom prst="flowChartAlternateProcess">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a:solidFill>
                  <a:schemeClr val="tx1"/>
                </a:solidFill>
              </a:rPr>
              <a:t>捕获</a:t>
            </a:r>
            <a:r>
              <a:rPr lang="en-US" altLang="zh-CN">
                <a:solidFill>
                  <a:schemeClr val="tx1"/>
                </a:solidFill>
              </a:rPr>
              <a:t>RPC</a:t>
            </a:r>
            <a:r>
              <a:rPr lang="zh-CN" altLang="en-US">
                <a:solidFill>
                  <a:schemeClr val="tx1"/>
                </a:solidFill>
              </a:rPr>
              <a:t>请求</a:t>
            </a:r>
            <a:endParaRPr lang="x-none" altLang="zh-CN" dirty="0">
              <a:solidFill>
                <a:schemeClr val="tx1"/>
              </a:solidFill>
            </a:endParaRPr>
          </a:p>
        </p:txBody>
      </p:sp>
      <p:sp>
        <p:nvSpPr>
          <p:cNvPr id="10" name="流程图: 过程 9"/>
          <p:cNvSpPr/>
          <p:nvPr/>
        </p:nvSpPr>
        <p:spPr>
          <a:xfrm>
            <a:off x="8294196" y="1765813"/>
            <a:ext cx="1980185" cy="935825"/>
          </a:xfrm>
          <a:prstGeom prst="flowChartProcess">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dirty="0">
                <a:solidFill>
                  <a:schemeClr val="tx1"/>
                </a:solidFill>
                <a:sym typeface="+mn-ea"/>
              </a:rPr>
              <a:t>解析接口</a:t>
            </a:r>
            <a:endParaRPr lang="en-US" altLang="zh-CN" dirty="0">
              <a:solidFill>
                <a:schemeClr val="tx1"/>
              </a:solidFill>
              <a:sym typeface="+mn-ea"/>
            </a:endParaRPr>
          </a:p>
          <a:p>
            <a:pPr algn="ctr">
              <a:lnSpc>
                <a:spcPct val="150000"/>
              </a:lnSpc>
            </a:pPr>
            <a:r>
              <a:rPr lang="zh-CN" altLang="en-US" dirty="0">
                <a:solidFill>
                  <a:schemeClr val="tx1"/>
                </a:solidFill>
                <a:sym typeface="+mn-ea"/>
              </a:rPr>
              <a:t> 及参数信息</a:t>
            </a:r>
            <a:endParaRPr lang="x-none" altLang="zh-CN" dirty="0">
              <a:solidFill>
                <a:schemeClr val="tx1"/>
              </a:solidFill>
              <a:sym typeface="+mn-ea"/>
            </a:endParaRPr>
          </a:p>
        </p:txBody>
      </p:sp>
      <p:cxnSp>
        <p:nvCxnSpPr>
          <p:cNvPr id="11" name="直接箭头连接符 10"/>
          <p:cNvCxnSpPr>
            <a:stCxn id="9" idx="2"/>
            <a:endCxn id="10" idx="0"/>
          </p:cNvCxnSpPr>
          <p:nvPr/>
        </p:nvCxnSpPr>
        <p:spPr>
          <a:xfrm flipH="1">
            <a:off x="9284289" y="1446653"/>
            <a:ext cx="1" cy="319160"/>
          </a:xfrm>
          <a:prstGeom prst="straightConnector1">
            <a:avLst/>
          </a:prstGeom>
          <a:solidFill>
            <a:schemeClr val="bg1"/>
          </a:solidFill>
          <a:ln w="19050">
            <a:solidFill>
              <a:schemeClr val="tx1"/>
            </a:solidFill>
            <a:tailEnd type="arrow" w="med" len="med"/>
          </a:ln>
        </p:spPr>
        <p:style>
          <a:lnRef idx="1">
            <a:schemeClr val="dk1"/>
          </a:lnRef>
          <a:fillRef idx="0">
            <a:schemeClr val="dk1"/>
          </a:fillRef>
          <a:effectRef idx="0">
            <a:schemeClr val="dk1"/>
          </a:effectRef>
          <a:fontRef idx="minor">
            <a:schemeClr val="tx1"/>
          </a:fontRef>
        </p:style>
      </p:cxnSp>
      <p:cxnSp>
        <p:nvCxnSpPr>
          <p:cNvPr id="12" name="直接箭头连接符 11"/>
          <p:cNvCxnSpPr>
            <a:stCxn id="10" idx="2"/>
            <a:endCxn id="13" idx="0"/>
          </p:cNvCxnSpPr>
          <p:nvPr/>
        </p:nvCxnSpPr>
        <p:spPr>
          <a:xfrm flipH="1">
            <a:off x="9278008" y="2701638"/>
            <a:ext cx="6281" cy="292789"/>
          </a:xfrm>
          <a:prstGeom prst="straightConnector1">
            <a:avLst/>
          </a:prstGeom>
          <a:solidFill>
            <a:schemeClr val="bg1"/>
          </a:solidFill>
          <a:ln w="19050">
            <a:solidFill>
              <a:schemeClr val="tx1"/>
            </a:solidFill>
            <a:tailEnd type="arrow" w="med" len="med"/>
          </a:ln>
        </p:spPr>
        <p:style>
          <a:lnRef idx="1">
            <a:schemeClr val="dk1"/>
          </a:lnRef>
          <a:fillRef idx="0">
            <a:schemeClr val="dk1"/>
          </a:fillRef>
          <a:effectRef idx="0">
            <a:schemeClr val="dk1"/>
          </a:effectRef>
          <a:fontRef idx="minor">
            <a:schemeClr val="tx1"/>
          </a:fontRef>
        </p:style>
      </p:cxnSp>
      <p:sp>
        <p:nvSpPr>
          <p:cNvPr id="13" name="流程图: 决策 12"/>
          <p:cNvSpPr/>
          <p:nvPr/>
        </p:nvSpPr>
        <p:spPr>
          <a:xfrm>
            <a:off x="8113855" y="2994427"/>
            <a:ext cx="2328305" cy="572118"/>
          </a:xfrm>
          <a:prstGeom prst="flowChartDecision">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特殊接口？</a:t>
            </a:r>
            <a:endParaRPr lang="x-none" altLang="zh-CN" dirty="0">
              <a:solidFill>
                <a:schemeClr val="tx1"/>
              </a:solidFill>
            </a:endParaRPr>
          </a:p>
        </p:txBody>
      </p:sp>
      <p:sp>
        <p:nvSpPr>
          <p:cNvPr id="14" name="流程图: 过程 13"/>
          <p:cNvSpPr/>
          <p:nvPr/>
        </p:nvSpPr>
        <p:spPr>
          <a:xfrm>
            <a:off x="7393945" y="3758302"/>
            <a:ext cx="1439819" cy="935825"/>
          </a:xfrm>
          <a:prstGeom prst="flowChartProcess">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dirty="0">
                <a:solidFill>
                  <a:schemeClr val="tx1"/>
                </a:solidFill>
                <a:sym typeface="+mn-ea"/>
              </a:rPr>
              <a:t>伪造返回</a:t>
            </a:r>
            <a:endParaRPr lang="en-US" altLang="zh-CN" dirty="0">
              <a:solidFill>
                <a:schemeClr val="tx1"/>
              </a:solidFill>
              <a:sym typeface="+mn-ea"/>
            </a:endParaRPr>
          </a:p>
          <a:p>
            <a:pPr algn="ctr">
              <a:lnSpc>
                <a:spcPct val="150000"/>
              </a:lnSpc>
            </a:pPr>
            <a:r>
              <a:rPr lang="zh-CN" altLang="en-US" dirty="0">
                <a:solidFill>
                  <a:schemeClr val="tx1"/>
                </a:solidFill>
                <a:sym typeface="+mn-ea"/>
              </a:rPr>
              <a:t>数据</a:t>
            </a:r>
            <a:endParaRPr lang="x-none" altLang="zh-CN" dirty="0">
              <a:solidFill>
                <a:schemeClr val="tx1"/>
              </a:solidFill>
              <a:sym typeface="+mn-ea"/>
            </a:endParaRPr>
          </a:p>
        </p:txBody>
      </p:sp>
      <p:cxnSp>
        <p:nvCxnSpPr>
          <p:cNvPr id="15" name="直接箭头连接符 14"/>
          <p:cNvCxnSpPr>
            <a:stCxn id="13" idx="1"/>
            <a:endCxn id="14" idx="0"/>
          </p:cNvCxnSpPr>
          <p:nvPr/>
        </p:nvCxnSpPr>
        <p:spPr>
          <a:xfrm>
            <a:off x="8113855" y="3280486"/>
            <a:ext cx="0" cy="477816"/>
          </a:xfrm>
          <a:prstGeom prst="straightConnector1">
            <a:avLst/>
          </a:prstGeom>
          <a:solidFill>
            <a:schemeClr val="bg1"/>
          </a:solidFill>
          <a:ln w="19050">
            <a:solidFill>
              <a:schemeClr val="tx1"/>
            </a:solidFill>
            <a:tailEnd type="arrow" w="med" len="med"/>
          </a:ln>
        </p:spPr>
        <p:style>
          <a:lnRef idx="1">
            <a:schemeClr val="dk1"/>
          </a:lnRef>
          <a:fillRef idx="0">
            <a:schemeClr val="dk1"/>
          </a:fillRef>
          <a:effectRef idx="0">
            <a:schemeClr val="dk1"/>
          </a:effectRef>
          <a:fontRef idx="minor">
            <a:schemeClr val="tx1"/>
          </a:fontRef>
        </p:style>
      </p:cxnSp>
      <p:sp>
        <p:nvSpPr>
          <p:cNvPr id="16" name="流程图: 过程 15"/>
          <p:cNvSpPr/>
          <p:nvPr/>
        </p:nvSpPr>
        <p:spPr>
          <a:xfrm>
            <a:off x="9722250" y="3758303"/>
            <a:ext cx="1439819" cy="935825"/>
          </a:xfrm>
          <a:prstGeom prst="flowChartProcess">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dirty="0">
                <a:solidFill>
                  <a:schemeClr val="tx1"/>
                </a:solidFill>
                <a:sym typeface="+mn-ea"/>
              </a:rPr>
              <a:t>从正常节点获取数据</a:t>
            </a:r>
            <a:endParaRPr lang="x-none" altLang="zh-CN" dirty="0">
              <a:solidFill>
                <a:schemeClr val="tx1"/>
              </a:solidFill>
              <a:sym typeface="+mn-ea"/>
            </a:endParaRPr>
          </a:p>
        </p:txBody>
      </p:sp>
      <p:cxnSp>
        <p:nvCxnSpPr>
          <p:cNvPr id="17" name="直接箭头连接符 16"/>
          <p:cNvCxnSpPr>
            <a:stCxn id="13" idx="3"/>
            <a:endCxn id="16" idx="0"/>
          </p:cNvCxnSpPr>
          <p:nvPr/>
        </p:nvCxnSpPr>
        <p:spPr>
          <a:xfrm>
            <a:off x="10442160" y="3280486"/>
            <a:ext cx="0" cy="477817"/>
          </a:xfrm>
          <a:prstGeom prst="straightConnector1">
            <a:avLst/>
          </a:prstGeom>
          <a:solidFill>
            <a:schemeClr val="bg1"/>
          </a:solidFill>
          <a:ln w="19050">
            <a:solidFill>
              <a:schemeClr val="tx1"/>
            </a:solidFill>
            <a:tailEnd type="arrow" w="med" len="med"/>
          </a:ln>
        </p:spPr>
        <p:style>
          <a:lnRef idx="1">
            <a:schemeClr val="dk1"/>
          </a:lnRef>
          <a:fillRef idx="0">
            <a:schemeClr val="dk1"/>
          </a:fillRef>
          <a:effectRef idx="0">
            <a:schemeClr val="dk1"/>
          </a:effectRef>
          <a:fontRef idx="minor">
            <a:schemeClr val="tx1"/>
          </a:fontRef>
        </p:style>
      </p:cxnSp>
      <p:sp>
        <p:nvSpPr>
          <p:cNvPr id="18" name="流程图: 过程 17"/>
          <p:cNvSpPr/>
          <p:nvPr/>
        </p:nvSpPr>
        <p:spPr>
          <a:xfrm>
            <a:off x="8287914" y="4887643"/>
            <a:ext cx="1980185" cy="935825"/>
          </a:xfrm>
          <a:prstGeom prst="flowChartProcess">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zh-CN" altLang="en-US" dirty="0">
                <a:solidFill>
                  <a:schemeClr val="tx1"/>
                </a:solidFill>
                <a:sym typeface="+mn-ea"/>
              </a:rPr>
              <a:t>返回数据并</a:t>
            </a:r>
            <a:endParaRPr lang="en-US" altLang="zh-CN" dirty="0">
              <a:solidFill>
                <a:schemeClr val="tx1"/>
              </a:solidFill>
              <a:sym typeface="+mn-ea"/>
            </a:endParaRPr>
          </a:p>
          <a:p>
            <a:pPr algn="ctr">
              <a:lnSpc>
                <a:spcPct val="150000"/>
              </a:lnSpc>
            </a:pPr>
            <a:r>
              <a:rPr lang="zh-CN" altLang="en-US" dirty="0">
                <a:solidFill>
                  <a:schemeClr val="tx1"/>
                </a:solidFill>
                <a:sym typeface="+mn-ea"/>
              </a:rPr>
              <a:t>进行记录</a:t>
            </a:r>
            <a:endParaRPr lang="x-none" altLang="zh-CN" dirty="0">
              <a:solidFill>
                <a:schemeClr val="tx1"/>
              </a:solidFill>
              <a:sym typeface="+mn-ea"/>
            </a:endParaRPr>
          </a:p>
        </p:txBody>
      </p:sp>
      <p:cxnSp>
        <p:nvCxnSpPr>
          <p:cNvPr id="19" name="肘形连接符 28"/>
          <p:cNvCxnSpPr>
            <a:stCxn id="14" idx="2"/>
            <a:endCxn id="18" idx="1"/>
          </p:cNvCxnSpPr>
          <p:nvPr/>
        </p:nvCxnSpPr>
        <p:spPr>
          <a:xfrm rot="16200000" flipH="1">
            <a:off x="7870170" y="4937811"/>
            <a:ext cx="661429" cy="174059"/>
          </a:xfrm>
          <a:prstGeom prst="bentConnector2">
            <a:avLst/>
          </a:prstGeom>
          <a:solidFill>
            <a:schemeClr val="bg1"/>
          </a:solidFill>
          <a:ln w="19050">
            <a:solidFill>
              <a:schemeClr val="tx1"/>
            </a:solidFill>
            <a:tailEnd type="arrow" w="med" len="med"/>
          </a:ln>
        </p:spPr>
        <p:style>
          <a:lnRef idx="1">
            <a:schemeClr val="dk1"/>
          </a:lnRef>
          <a:fillRef idx="0">
            <a:schemeClr val="dk1"/>
          </a:fillRef>
          <a:effectRef idx="0">
            <a:schemeClr val="dk1"/>
          </a:effectRef>
          <a:fontRef idx="minor">
            <a:schemeClr val="tx1"/>
          </a:fontRef>
        </p:style>
      </p:cxnSp>
      <p:cxnSp>
        <p:nvCxnSpPr>
          <p:cNvPr id="20" name="肘形连接符 29"/>
          <p:cNvCxnSpPr>
            <a:stCxn id="16" idx="2"/>
            <a:endCxn id="18" idx="3"/>
          </p:cNvCxnSpPr>
          <p:nvPr/>
        </p:nvCxnSpPr>
        <p:spPr>
          <a:xfrm rot="5400000">
            <a:off x="10024416" y="4937812"/>
            <a:ext cx="661428" cy="174061"/>
          </a:xfrm>
          <a:prstGeom prst="bentConnector2">
            <a:avLst/>
          </a:prstGeom>
          <a:solidFill>
            <a:schemeClr val="bg1"/>
          </a:solidFill>
          <a:ln w="19050">
            <a:solidFill>
              <a:schemeClr val="tx1"/>
            </a:solidFill>
            <a:tailEnd type="arrow" w="med" len="med"/>
          </a:ln>
        </p:spPr>
        <p:style>
          <a:lnRef idx="1">
            <a:schemeClr val="dk1"/>
          </a:lnRef>
          <a:fillRef idx="0">
            <a:schemeClr val="dk1"/>
          </a:fillRef>
          <a:effectRef idx="0">
            <a:schemeClr val="dk1"/>
          </a:effectRef>
          <a:fontRef idx="minor">
            <a:schemeClr val="tx1"/>
          </a:fontRef>
        </p:style>
      </p:cxnSp>
      <p:sp>
        <p:nvSpPr>
          <p:cNvPr id="21" name="流程图: 可选过程 20"/>
          <p:cNvSpPr/>
          <p:nvPr/>
        </p:nvSpPr>
        <p:spPr>
          <a:xfrm>
            <a:off x="8450138" y="6106603"/>
            <a:ext cx="1655735" cy="576159"/>
          </a:xfrm>
          <a:prstGeom prst="flowChartAlternateProcess">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处理结束</a:t>
            </a:r>
            <a:endParaRPr lang="x-none" altLang="zh-CN" dirty="0">
              <a:solidFill>
                <a:schemeClr val="tx1"/>
              </a:solidFill>
            </a:endParaRPr>
          </a:p>
        </p:txBody>
      </p:sp>
      <p:cxnSp>
        <p:nvCxnSpPr>
          <p:cNvPr id="22" name="直接箭头连接符 21"/>
          <p:cNvCxnSpPr>
            <a:stCxn id="18" idx="2"/>
            <a:endCxn id="21" idx="0"/>
          </p:cNvCxnSpPr>
          <p:nvPr/>
        </p:nvCxnSpPr>
        <p:spPr>
          <a:xfrm flipH="1">
            <a:off x="9278006" y="5823468"/>
            <a:ext cx="1" cy="283135"/>
          </a:xfrm>
          <a:prstGeom prst="straightConnector1">
            <a:avLst/>
          </a:prstGeom>
          <a:solidFill>
            <a:schemeClr val="bg1"/>
          </a:solidFill>
          <a:ln w="19050">
            <a:solidFill>
              <a:schemeClr val="tx1"/>
            </a:solidFill>
            <a:tailEnd type="arrow" w="med" len="med"/>
          </a:ln>
        </p:spPr>
        <p:style>
          <a:lnRef idx="1">
            <a:schemeClr val="dk1"/>
          </a:lnRef>
          <a:fillRef idx="0">
            <a:schemeClr val="dk1"/>
          </a:fillRef>
          <a:effectRef idx="0">
            <a:schemeClr val="dk1"/>
          </a:effectRef>
          <a:fontRef idx="minor">
            <a:schemeClr val="tx1"/>
          </a:fontRef>
        </p:style>
      </p:cxnSp>
      <p:sp>
        <p:nvSpPr>
          <p:cNvPr id="71" name="文本框 70"/>
          <p:cNvSpPr txBox="1"/>
          <p:nvPr/>
        </p:nvSpPr>
        <p:spPr>
          <a:xfrm>
            <a:off x="7698356" y="3301062"/>
            <a:ext cx="415498" cy="369332"/>
          </a:xfrm>
          <a:prstGeom prst="rect">
            <a:avLst/>
          </a:prstGeom>
          <a:noFill/>
          <a:ln>
            <a:noFill/>
          </a:ln>
        </p:spPr>
        <p:txBody>
          <a:bodyPr wrap="none" rtlCol="0">
            <a:spAutoFit/>
          </a:bodyPr>
          <a:lstStyle/>
          <a:p>
            <a:r>
              <a:rPr lang="zh-CN" altLang="en-US" dirty="0"/>
              <a:t>是</a:t>
            </a:r>
          </a:p>
        </p:txBody>
      </p:sp>
      <p:sp>
        <p:nvSpPr>
          <p:cNvPr id="72" name="文本框 71"/>
          <p:cNvSpPr txBox="1"/>
          <p:nvPr/>
        </p:nvSpPr>
        <p:spPr>
          <a:xfrm>
            <a:off x="10422506" y="3293092"/>
            <a:ext cx="415498" cy="369332"/>
          </a:xfrm>
          <a:prstGeom prst="rect">
            <a:avLst/>
          </a:prstGeom>
          <a:noFill/>
          <a:ln>
            <a:noFill/>
          </a:ln>
        </p:spPr>
        <p:txBody>
          <a:bodyPr wrap="none" rtlCol="0">
            <a:spAutoFit/>
          </a:bodyPr>
          <a:lstStyle/>
          <a:p>
            <a:r>
              <a:rPr lang="zh-CN" altLang="en-US" dirty="0"/>
              <a:t>否</a:t>
            </a:r>
          </a:p>
        </p:txBody>
      </p:sp>
      <p:pic>
        <p:nvPicPr>
          <p:cNvPr id="1038" name="Picture 14" descr="Unamused Face on Apple iOS 1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5693297"/>
            <a:ext cx="382826" cy="382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2" name="文本框 1"/>
          <p:cNvSpPr txBox="1"/>
          <p:nvPr/>
        </p:nvSpPr>
        <p:spPr>
          <a:xfrm>
            <a:off x="1057275" y="2393950"/>
            <a:ext cx="10013315" cy="3508653"/>
          </a:xfrm>
          <a:prstGeom prst="rect">
            <a:avLst/>
          </a:prstGeom>
          <a:noFill/>
        </p:spPr>
        <p:txBody>
          <a:bodyPr wrap="square" numCol="1" rtlCol="0" anchor="t">
            <a:spAutoFit/>
          </a:bodyPr>
          <a:lstStyle/>
          <a:p>
            <a:pPr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王凯，</a:t>
            </a:r>
            <a:r>
              <a:rPr lang="en-US" altLang="zh-CN" sz="2200" dirty="0">
                <a:solidFill>
                  <a:srgbClr val="FFFFFF"/>
                </a:solidFill>
                <a:latin typeface="微软雅黑" panose="020B0503020204020204" pitchFamily="34" charset="-122"/>
                <a:ea typeface="微软雅黑" panose="020B0503020204020204" pitchFamily="34" charset="-122"/>
                <a:sym typeface="+mn-ea"/>
              </a:rPr>
              <a:t>Kame Wang</a:t>
            </a:r>
          </a:p>
          <a:p>
            <a:pPr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腾讯安全湛泸实验室，信息安全研究员；</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中国科学院大学，信息安全专业博士；</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研究方向：</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723900"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区块链安全；</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a:p>
            <a:pPr marL="723900"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移动安全；</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a:p>
            <a:pPr marL="723900"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代码自动化分析。</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57275" y="1525270"/>
            <a:ext cx="6804660" cy="706755"/>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自我介绍</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73355" y="133985"/>
            <a:ext cx="9583016" cy="707886"/>
          </a:xfrm>
          <a:prstGeom prst="rect">
            <a:avLst/>
          </a:prstGeom>
          <a:noFill/>
        </p:spPr>
        <p:txBody>
          <a:bodyPr wrap="square" rtlCol="0" anchor="t">
            <a:spAutoFit/>
          </a:bodyPr>
          <a:lstStyle/>
          <a:p>
            <a:r>
              <a:rPr lang="en-US" altLang="zh-CN" sz="4000" dirty="0">
                <a:solidFill>
                  <a:schemeClr val="bg1"/>
                </a:solidFill>
                <a:latin typeface="方正兰亭黑_GBK" panose="02000000000000000000" charset="-122"/>
                <a:ea typeface="方正兰亭黑_GBK" panose="02000000000000000000" charset="-122"/>
                <a:sym typeface="+mn-ea"/>
              </a:rPr>
              <a:t>RPC</a:t>
            </a:r>
            <a:r>
              <a:rPr lang="zh-CN" altLang="en-US" sz="4000" dirty="0">
                <a:solidFill>
                  <a:schemeClr val="bg1"/>
                </a:solidFill>
                <a:latin typeface="方正兰亭黑_GBK" panose="02000000000000000000" charset="-122"/>
                <a:ea typeface="方正兰亭黑_GBK" panose="02000000000000000000" charset="-122"/>
                <a:sym typeface="+mn-ea"/>
              </a:rPr>
              <a:t>特殊接口列表</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graphicFrame>
        <p:nvGraphicFramePr>
          <p:cNvPr id="23" name="内容占位符 2"/>
          <p:cNvGraphicFramePr/>
          <p:nvPr/>
        </p:nvGraphicFramePr>
        <p:xfrm>
          <a:off x="325120" y="1021081"/>
          <a:ext cx="11597640" cy="5611229"/>
        </p:xfrm>
        <a:graphic>
          <a:graphicData uri="http://schemas.openxmlformats.org/drawingml/2006/table">
            <a:tbl>
              <a:tblPr firstRow="1" bandRow="1">
                <a:tableStyleId>{5C22544A-7EE6-4342-B048-85BDC9FD1C3A}</a:tableStyleId>
              </a:tblPr>
              <a:tblGrid>
                <a:gridCol w="3315749">
                  <a:extLst>
                    <a:ext uri="{9D8B030D-6E8A-4147-A177-3AD203B41FA5}">
                      <a16:colId xmlns:a16="http://schemas.microsoft.com/office/drawing/2014/main" val="20000"/>
                    </a:ext>
                  </a:extLst>
                </a:gridCol>
                <a:gridCol w="4621929">
                  <a:extLst>
                    <a:ext uri="{9D8B030D-6E8A-4147-A177-3AD203B41FA5}">
                      <a16:colId xmlns:a16="http://schemas.microsoft.com/office/drawing/2014/main" val="20001"/>
                    </a:ext>
                  </a:extLst>
                </a:gridCol>
                <a:gridCol w="3659962">
                  <a:extLst>
                    <a:ext uri="{9D8B030D-6E8A-4147-A177-3AD203B41FA5}">
                      <a16:colId xmlns:a16="http://schemas.microsoft.com/office/drawing/2014/main" val="20002"/>
                    </a:ext>
                  </a:extLst>
                </a:gridCol>
              </a:tblGrid>
              <a:tr h="494711">
                <a:tc>
                  <a:txBody>
                    <a:bodyPr/>
                    <a:lstStyle/>
                    <a:p>
                      <a:pPr>
                        <a:buNone/>
                      </a:pPr>
                      <a:r>
                        <a:rPr lang="zh-CN" altLang="en-US" sz="2000" dirty="0"/>
                        <a:t>接口名</a:t>
                      </a:r>
                      <a:endParaRPr lang="x-none" altLang="zh-CN" sz="2000" dirty="0"/>
                    </a:p>
                  </a:txBody>
                  <a:tcPr anchor="ctr"/>
                </a:tc>
                <a:tc>
                  <a:txBody>
                    <a:bodyPr/>
                    <a:lstStyle/>
                    <a:p>
                      <a:pPr>
                        <a:buNone/>
                      </a:pPr>
                      <a:r>
                        <a:rPr lang="zh-CN" altLang="en-US" sz="2000" dirty="0"/>
                        <a:t>描述</a:t>
                      </a:r>
                      <a:endParaRPr lang="x-none" altLang="zh-CN" sz="2000" dirty="0"/>
                    </a:p>
                  </a:txBody>
                  <a:tcPr anchor="ctr"/>
                </a:tc>
                <a:tc>
                  <a:txBody>
                    <a:bodyPr/>
                    <a:lstStyle/>
                    <a:p>
                      <a:pPr>
                        <a:buNone/>
                      </a:pPr>
                      <a:r>
                        <a:rPr lang="zh-CN" altLang="en-US" sz="2000" dirty="0"/>
                        <a:t>伪造回复</a:t>
                      </a:r>
                      <a:endParaRPr lang="x-none" altLang="zh-CN" sz="2000" dirty="0"/>
                    </a:p>
                  </a:txBody>
                  <a:tcPr anchor="ctr"/>
                </a:tc>
                <a:extLst>
                  <a:ext uri="{0D108BD9-81ED-4DB2-BD59-A6C34878D82A}">
                    <a16:rowId xmlns:a16="http://schemas.microsoft.com/office/drawing/2014/main" val="10000"/>
                  </a:ext>
                </a:extLst>
              </a:tr>
              <a:tr h="1214229">
                <a:tc>
                  <a:txBody>
                    <a:bodyPr/>
                    <a:lstStyle/>
                    <a:p>
                      <a:pPr>
                        <a:buNone/>
                      </a:pPr>
                      <a:r>
                        <a:rPr lang="x-none" altLang="zh-CN" dirty="0"/>
                        <a:t>eth_accounts</a:t>
                      </a:r>
                      <a:r>
                        <a:rPr lang="zh-CN" altLang="en-US" dirty="0"/>
                        <a:t>、</a:t>
                      </a:r>
                      <a:r>
                        <a:rPr lang="x-none" altLang="zh-CN" dirty="0"/>
                        <a:t>personal_listaccounts</a:t>
                      </a:r>
                      <a:r>
                        <a:rPr lang="zh-CN" altLang="en-US" dirty="0"/>
                        <a:t>、</a:t>
                      </a:r>
                      <a:r>
                        <a:rPr lang="x-none" altLang="zh-CN" dirty="0"/>
                        <a:t>personal_listwallets</a:t>
                      </a:r>
                      <a:r>
                        <a:rPr lang="zh-CN" altLang="en-US" dirty="0"/>
                        <a:t>、</a:t>
                      </a:r>
                      <a:r>
                        <a:rPr lang="x-none" altLang="zh-CN" dirty="0"/>
                        <a:t>parity_allaccountsinfo</a:t>
                      </a:r>
                    </a:p>
                  </a:txBody>
                  <a:tcPr anchor="ctr"/>
                </a:tc>
                <a:tc>
                  <a:txBody>
                    <a:bodyPr/>
                    <a:lstStyle/>
                    <a:p>
                      <a:pPr>
                        <a:buNone/>
                      </a:pPr>
                      <a:r>
                        <a:rPr lang="zh-CN" altLang="en-US" dirty="0"/>
                        <a:t>获取节点账户信息。</a:t>
                      </a:r>
                      <a:endParaRPr lang="x-none" altLang="zh-CN" dirty="0"/>
                    </a:p>
                  </a:txBody>
                  <a:tcPr anchor="ctr"/>
                </a:tc>
                <a:tc>
                  <a:txBody>
                    <a:bodyPr/>
                    <a:lstStyle/>
                    <a:p>
                      <a:pPr>
                        <a:buNone/>
                      </a:pPr>
                      <a:r>
                        <a:rPr lang="zh-CN" altLang="en-US" dirty="0"/>
                        <a:t>有以太币和代币余额的真实账户。</a:t>
                      </a:r>
                      <a:endParaRPr lang="x-none" altLang="zh-CN" dirty="0"/>
                    </a:p>
                  </a:txBody>
                  <a:tcPr anchor="ctr"/>
                </a:tc>
                <a:extLst>
                  <a:ext uri="{0D108BD9-81ED-4DB2-BD59-A6C34878D82A}">
                    <a16:rowId xmlns:a16="http://schemas.microsoft.com/office/drawing/2014/main" val="10001"/>
                  </a:ext>
                </a:extLst>
              </a:tr>
              <a:tr h="942819">
                <a:tc>
                  <a:txBody>
                    <a:bodyPr/>
                    <a:lstStyle/>
                    <a:p>
                      <a:pPr>
                        <a:buNone/>
                      </a:pPr>
                      <a:r>
                        <a:rPr lang="en-US" altLang="zh-CN" dirty="0" err="1"/>
                        <a:t>eth_sendTransaction</a:t>
                      </a:r>
                      <a:r>
                        <a:rPr lang="zh-CN" altLang="en-US" dirty="0"/>
                        <a:t>、 </a:t>
                      </a:r>
                      <a:r>
                        <a:rPr lang="en-US" altLang="zh-CN" dirty="0" err="1"/>
                        <a:t>personal_sendtransaction</a:t>
                      </a:r>
                      <a:r>
                        <a:rPr lang="zh-CN" altLang="en-US" dirty="0"/>
                        <a:t>、</a:t>
                      </a:r>
                      <a:r>
                        <a:rPr lang="en-US" altLang="zh-CN" dirty="0" err="1"/>
                        <a:t>eth_signTransaction</a:t>
                      </a:r>
                      <a:endParaRPr lang="x-none" altLang="zh-CN" dirty="0"/>
                    </a:p>
                  </a:txBody>
                  <a:tcPr anchor="ctr"/>
                </a:tc>
                <a:tc>
                  <a:txBody>
                    <a:bodyPr/>
                    <a:lstStyle/>
                    <a:p>
                      <a:pPr>
                        <a:buNone/>
                      </a:pPr>
                      <a:r>
                        <a:rPr lang="zh-CN" altLang="en-US" dirty="0"/>
                        <a:t>发送</a:t>
                      </a:r>
                      <a:r>
                        <a:rPr lang="en-US" altLang="zh-CN" dirty="0"/>
                        <a:t>/</a:t>
                      </a:r>
                      <a:r>
                        <a:rPr lang="zh-CN" altLang="en-US" dirty="0"/>
                        <a:t>签署交易信息</a:t>
                      </a:r>
                      <a:endParaRPr lang="x-none" altLang="zh-CN" dirty="0"/>
                    </a:p>
                  </a:txBody>
                  <a:tcPr anchor="ctr"/>
                </a:tc>
                <a:tc>
                  <a:txBody>
                    <a:bodyPr/>
                    <a:lstStyle/>
                    <a:p>
                      <a:pPr>
                        <a:buNone/>
                      </a:pPr>
                      <a:r>
                        <a:rPr lang="zh-CN" altLang="en-US" dirty="0"/>
                        <a:t>随机生成</a:t>
                      </a:r>
                      <a:r>
                        <a:rPr lang="en-US" altLang="zh-CN" dirty="0"/>
                        <a:t>Hash</a:t>
                      </a:r>
                      <a:r>
                        <a:rPr lang="zh-CN" altLang="en-US" dirty="0"/>
                        <a:t>串，作为交易记录的</a:t>
                      </a:r>
                      <a:r>
                        <a:rPr lang="en-US" altLang="zh-CN" dirty="0"/>
                        <a:t>Hash</a:t>
                      </a:r>
                      <a:r>
                        <a:rPr lang="zh-CN" altLang="en-US" dirty="0"/>
                        <a:t>值进行返回。</a:t>
                      </a:r>
                      <a:endParaRPr lang="x-none" altLang="zh-CN" dirty="0"/>
                    </a:p>
                  </a:txBody>
                  <a:tcPr anchor="ctr"/>
                </a:tc>
                <a:extLst>
                  <a:ext uri="{0D108BD9-81ED-4DB2-BD59-A6C34878D82A}">
                    <a16:rowId xmlns:a16="http://schemas.microsoft.com/office/drawing/2014/main" val="10002"/>
                  </a:ext>
                </a:extLst>
              </a:tr>
              <a:tr h="485178">
                <a:tc>
                  <a:txBody>
                    <a:bodyPr/>
                    <a:lstStyle/>
                    <a:p>
                      <a:pPr>
                        <a:buNone/>
                      </a:pPr>
                      <a:r>
                        <a:rPr lang="x-none" altLang="zh-CN"/>
                        <a:t>eth_coinbase</a:t>
                      </a:r>
                    </a:p>
                  </a:txBody>
                  <a:tcPr anchor="ctr"/>
                </a:tc>
                <a:tc>
                  <a:txBody>
                    <a:bodyPr/>
                    <a:lstStyle/>
                    <a:p>
                      <a:pPr>
                        <a:buNone/>
                      </a:pPr>
                      <a:r>
                        <a:rPr lang="zh-CN" altLang="en-US" dirty="0"/>
                        <a:t>获取挖矿奖励接收账户的信息。</a:t>
                      </a:r>
                      <a:endParaRPr lang="x-none" altLang="zh-CN" dirty="0"/>
                    </a:p>
                  </a:txBody>
                  <a:tcPr anchor="ctr"/>
                </a:tc>
                <a:tc>
                  <a:txBody>
                    <a:bodyPr/>
                    <a:lstStyle/>
                    <a:p>
                      <a:pPr>
                        <a:buNone/>
                      </a:pPr>
                      <a:r>
                        <a:rPr lang="zh-CN" altLang="en-US" dirty="0"/>
                        <a:t>有以太币和代币余额的真实账户。</a:t>
                      </a:r>
                      <a:endParaRPr lang="x-none" altLang="zh-CN" dirty="0"/>
                    </a:p>
                  </a:txBody>
                  <a:tcPr anchor="ctr"/>
                </a:tc>
                <a:extLst>
                  <a:ext uri="{0D108BD9-81ED-4DB2-BD59-A6C34878D82A}">
                    <a16:rowId xmlns:a16="http://schemas.microsoft.com/office/drawing/2014/main" val="10003"/>
                  </a:ext>
                </a:extLst>
              </a:tr>
              <a:tr h="675329">
                <a:tc>
                  <a:txBody>
                    <a:bodyPr/>
                    <a:lstStyle/>
                    <a:p>
                      <a:pPr>
                        <a:buNone/>
                      </a:pPr>
                      <a:r>
                        <a:rPr lang="x-none" altLang="zh-CN"/>
                        <a:t>personal_unlockaccount</a:t>
                      </a:r>
                    </a:p>
                  </a:txBody>
                  <a:tcPr anchor="ctr"/>
                </a:tc>
                <a:tc>
                  <a:txBody>
                    <a:bodyPr/>
                    <a:lstStyle/>
                    <a:p>
                      <a:pPr>
                        <a:buNone/>
                      </a:pPr>
                      <a:r>
                        <a:rPr lang="zh-CN" altLang="en-US" dirty="0"/>
                        <a:t>参数：账户 </a:t>
                      </a:r>
                      <a:r>
                        <a:rPr lang="en-US" altLang="zh-CN" dirty="0"/>
                        <a:t>+ </a:t>
                      </a:r>
                      <a:r>
                        <a:rPr lang="zh-CN" altLang="en-US" dirty="0"/>
                        <a:t>密码</a:t>
                      </a:r>
                      <a:endParaRPr lang="en-US" altLang="zh-CN" dirty="0"/>
                    </a:p>
                    <a:p>
                      <a:pPr>
                        <a:buNone/>
                      </a:pPr>
                      <a:r>
                        <a:rPr lang="zh-CN" altLang="en-US" dirty="0"/>
                        <a:t>作用：如果密码正确，则解锁目标账户。</a:t>
                      </a:r>
                      <a:endParaRPr lang="x-none" altLang="zh-CN" dirty="0"/>
                    </a:p>
                  </a:txBody>
                  <a:tcPr anchor="ctr"/>
                </a:tc>
                <a:tc>
                  <a:txBody>
                    <a:bodyPr/>
                    <a:lstStyle/>
                    <a:p>
                      <a:pPr>
                        <a:buNone/>
                      </a:pPr>
                      <a:r>
                        <a:rPr lang="zh-CN" altLang="en-US" dirty="0"/>
                        <a:t>解锁失败。</a:t>
                      </a:r>
                      <a:endParaRPr lang="x-none" altLang="zh-CN" dirty="0"/>
                    </a:p>
                  </a:txBody>
                  <a:tcPr anchor="ctr"/>
                </a:tc>
                <a:extLst>
                  <a:ext uri="{0D108BD9-81ED-4DB2-BD59-A6C34878D82A}">
                    <a16:rowId xmlns:a16="http://schemas.microsoft.com/office/drawing/2014/main" val="10004"/>
                  </a:ext>
                </a:extLst>
              </a:tr>
              <a:tr h="653816">
                <a:tc>
                  <a:txBody>
                    <a:bodyPr/>
                    <a:lstStyle/>
                    <a:p>
                      <a:pPr>
                        <a:buNone/>
                      </a:pPr>
                      <a:r>
                        <a:rPr lang="x-none" altLang="zh-CN"/>
                        <a:t>parity_exportaccount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mn-lt"/>
                          <a:ea typeface="+mn-ea"/>
                          <a:cs typeface="+mn-cs"/>
                        </a:rPr>
                        <a:t>参数：账户 </a:t>
                      </a: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 </a:t>
                      </a:r>
                      <a:r>
                        <a:rPr kumimoji="0" lang="zh-CN" altLang="en-US" sz="1800" b="0" i="0" u="none" strike="noStrike" kern="1200" cap="none" spc="0" normalizeH="0" baseline="0" noProof="0" dirty="0">
                          <a:ln>
                            <a:noFill/>
                          </a:ln>
                          <a:solidFill>
                            <a:srgbClr val="000000"/>
                          </a:solidFill>
                          <a:effectLst/>
                          <a:uLnTx/>
                          <a:uFillTx/>
                          <a:latin typeface="+mn-lt"/>
                          <a:ea typeface="+mn-ea"/>
                          <a:cs typeface="+mn-cs"/>
                        </a:rPr>
                        <a:t>密码</a:t>
                      </a:r>
                      <a:endParaRPr kumimoji="0" lang="en-US" altLang="zh-CN" sz="18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mn-lt"/>
                          <a:ea typeface="+mn-ea"/>
                          <a:cs typeface="+mn-cs"/>
                        </a:rPr>
                        <a:t>作用：如果密码正确，则导出目标账户</a:t>
                      </a:r>
                      <a:endParaRPr lang="x-none" altLang="zh-CN" dirty="0"/>
                    </a:p>
                  </a:txBody>
                  <a:tcPr anchor="ctr"/>
                </a:tc>
                <a:tc>
                  <a:txBody>
                    <a:bodyPr/>
                    <a:lstStyle/>
                    <a:p>
                      <a:pPr>
                        <a:buNone/>
                      </a:pPr>
                      <a:r>
                        <a:rPr lang="zh-CN" altLang="en-US" dirty="0"/>
                        <a:t>导出失败。</a:t>
                      </a:r>
                      <a:endParaRPr lang="x-none" altLang="zh-CN" dirty="0"/>
                    </a:p>
                  </a:txBody>
                  <a:tcPr anchor="ctr"/>
                </a:tc>
                <a:extLst>
                  <a:ext uri="{0D108BD9-81ED-4DB2-BD59-A6C34878D82A}">
                    <a16:rowId xmlns:a16="http://schemas.microsoft.com/office/drawing/2014/main" val="10005"/>
                  </a:ext>
                </a:extLst>
              </a:tr>
              <a:tr h="659969">
                <a:tc>
                  <a:txBody>
                    <a:bodyPr/>
                    <a:lstStyle/>
                    <a:p>
                      <a:pPr>
                        <a:buNone/>
                      </a:pPr>
                      <a:r>
                        <a:rPr lang="x-none" altLang="zh-CN"/>
                        <a:t>miner_setetherbase</a:t>
                      </a:r>
                    </a:p>
                  </a:txBody>
                  <a:tcPr anchor="ctr"/>
                </a:tc>
                <a:tc>
                  <a:txBody>
                    <a:bodyPr/>
                    <a:lstStyle/>
                    <a:p>
                      <a:pPr marL="0" algn="l" defTabSz="914400" rtl="0" eaLnBrk="1" latinLnBrk="0" hangingPunct="1">
                        <a:buNone/>
                      </a:pPr>
                      <a:r>
                        <a:rPr lang="zh-CN" altLang="en-US" sz="1800" kern="1200" dirty="0">
                          <a:solidFill>
                            <a:schemeClr val="dk1"/>
                          </a:solidFill>
                          <a:latin typeface="+mn-lt"/>
                          <a:ea typeface="+mn-ea"/>
                          <a:cs typeface="+mn-cs"/>
                          <a:sym typeface="+mn-ea"/>
                        </a:rPr>
                        <a:t>参数：账户</a:t>
                      </a:r>
                      <a:endParaRPr lang="en-US" altLang="zh-CN" sz="1800" kern="1200" dirty="0">
                        <a:solidFill>
                          <a:schemeClr val="dk1"/>
                        </a:solidFill>
                        <a:latin typeface="+mn-lt"/>
                        <a:ea typeface="+mn-ea"/>
                        <a:cs typeface="+mn-cs"/>
                        <a:sym typeface="+mn-ea"/>
                      </a:endParaRPr>
                    </a:p>
                    <a:p>
                      <a:pPr marL="0" algn="l" defTabSz="914400" rtl="0" eaLnBrk="1" latinLnBrk="0" hangingPunct="1">
                        <a:buNone/>
                      </a:pPr>
                      <a:r>
                        <a:rPr lang="zh-CN" altLang="en-US" sz="1800" kern="1200" dirty="0">
                          <a:solidFill>
                            <a:schemeClr val="dk1"/>
                          </a:solidFill>
                          <a:latin typeface="+mn-lt"/>
                          <a:ea typeface="+mn-ea"/>
                          <a:cs typeface="+mn-cs"/>
                          <a:sym typeface="+mn-ea"/>
                        </a:rPr>
                        <a:t>作用：设定挖矿奖励接收账户为给定账户。</a:t>
                      </a:r>
                      <a:endParaRPr lang="en-US" altLang="zh-CN" sz="1800" kern="1200" dirty="0">
                        <a:solidFill>
                          <a:schemeClr val="dk1"/>
                        </a:solidFill>
                        <a:latin typeface="+mn-lt"/>
                        <a:ea typeface="+mn-ea"/>
                        <a:cs typeface="+mn-cs"/>
                        <a:sym typeface="+mn-ea"/>
                      </a:endParaRPr>
                    </a:p>
                  </a:txBody>
                  <a:tcPr anchor="ctr"/>
                </a:tc>
                <a:tc>
                  <a:txBody>
                    <a:bodyPr/>
                    <a:lstStyle/>
                    <a:p>
                      <a:pPr>
                        <a:buNone/>
                      </a:pPr>
                      <a:r>
                        <a:rPr lang="zh-CN" altLang="en-US" dirty="0"/>
                        <a:t>新的挖矿奖励接收账户。</a:t>
                      </a:r>
                      <a:endParaRPr lang="x-none" altLang="zh-CN" dirty="0"/>
                    </a:p>
                  </a:txBody>
                  <a:tcPr anchor="ctr"/>
                </a:tc>
                <a:extLst>
                  <a:ext uri="{0D108BD9-81ED-4DB2-BD59-A6C34878D82A}">
                    <a16:rowId xmlns:a16="http://schemas.microsoft.com/office/drawing/2014/main" val="10006"/>
                  </a:ext>
                </a:extLst>
              </a:tr>
              <a:tr h="485178">
                <a:tc>
                  <a:txBody>
                    <a:bodyPr/>
                    <a:lstStyle/>
                    <a:p>
                      <a:pPr>
                        <a:buNone/>
                      </a:pPr>
                      <a:r>
                        <a:rPr lang="x-none" altLang="zh-CN"/>
                        <a:t>rpc_modules</a:t>
                      </a:r>
                    </a:p>
                  </a:txBody>
                  <a:tcPr anchor="ctr"/>
                </a:tc>
                <a:tc>
                  <a:txBody>
                    <a:bodyPr/>
                    <a:lstStyle/>
                    <a:p>
                      <a:pPr>
                        <a:buNone/>
                      </a:pPr>
                      <a:r>
                        <a:rPr lang="zh-CN" altLang="en-US" dirty="0"/>
                        <a:t>查询目标节点暴露的</a:t>
                      </a:r>
                      <a:r>
                        <a:rPr lang="en-US" altLang="zh-CN" dirty="0"/>
                        <a:t>RPC</a:t>
                      </a:r>
                      <a:r>
                        <a:rPr lang="zh-CN" altLang="en-US" dirty="0"/>
                        <a:t>模块列表</a:t>
                      </a:r>
                      <a:endParaRPr lang="x-none" altLang="zh-CN" dirty="0"/>
                    </a:p>
                  </a:txBody>
                  <a:tcPr anchor="ctr"/>
                </a:tc>
                <a:tc>
                  <a:txBody>
                    <a:bodyPr/>
                    <a:lstStyle/>
                    <a:p>
                      <a:pPr>
                        <a:buNone/>
                      </a:pPr>
                      <a:r>
                        <a:rPr lang="zh-CN" altLang="en-US" dirty="0"/>
                        <a:t>所有模块。</a:t>
                      </a:r>
                      <a:endParaRPr lang="x-none" altLang="zh-CN" dirty="0"/>
                    </a:p>
                  </a:txBody>
                  <a:tcPr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脆弱节点嗅探</a:t>
            </a:r>
            <a:r>
              <a:rPr lang="en-US" altLang="zh-CN" sz="4000" dirty="0">
                <a:solidFill>
                  <a:schemeClr val="bg1"/>
                </a:solidFill>
                <a:latin typeface="方正兰亭黑_GBK" panose="02000000000000000000" charset="-122"/>
                <a:ea typeface="方正兰亭黑_GBK" panose="02000000000000000000" charset="-122"/>
                <a:sym typeface="+mn-ea"/>
              </a:rPr>
              <a:t>——</a:t>
            </a:r>
            <a:r>
              <a:rPr lang="zh-CN" altLang="en-US" sz="4000" dirty="0">
                <a:solidFill>
                  <a:schemeClr val="bg1"/>
                </a:solidFill>
                <a:latin typeface="方正兰亭黑_GBK" panose="02000000000000000000" charset="-122"/>
                <a:ea typeface="方正兰亭黑_GBK" panose="02000000000000000000" charset="-122"/>
                <a:sym typeface="+mn-ea"/>
              </a:rPr>
              <a:t>从攻击的角度开展分析</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013315" cy="4431983"/>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嗅探暴露了</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端口（</a:t>
            </a:r>
            <a:r>
              <a:rPr lang="en-US" altLang="zh-CN" sz="2200" dirty="0">
                <a:solidFill>
                  <a:srgbClr val="FFFFFF"/>
                </a:solidFill>
                <a:latin typeface="微软雅黑" panose="020B0503020204020204" pitchFamily="34" charset="-122"/>
                <a:ea typeface="微软雅黑" panose="020B0503020204020204" pitchFamily="34" charset="-122"/>
                <a:sym typeface="+mn-ea"/>
              </a:rPr>
              <a:t>TCP:8545</a:t>
            </a:r>
            <a:r>
              <a:rPr lang="zh-CN" altLang="en-US" sz="2200" dirty="0">
                <a:solidFill>
                  <a:srgbClr val="FFFFFF"/>
                </a:solidFill>
                <a:latin typeface="微软雅黑" panose="020B0503020204020204" pitchFamily="34" charset="-122"/>
                <a:ea typeface="微软雅黑" panose="020B0503020204020204" pitchFamily="34" charset="-122"/>
                <a:sym typeface="+mn-ea"/>
              </a:rPr>
              <a:t>）的节点；</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尝试利用其</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接口收集节点信息：</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898525" lvl="0" indent="-457200">
              <a:lnSpc>
                <a:spcPct val="150000"/>
              </a:lnSpc>
              <a:buFont typeface="Wingdings" charset="2"/>
              <a:buChar char="Ø"/>
            </a:pPr>
            <a:r>
              <a:rPr lang="en-US" altLang="zh-CN" dirty="0">
                <a:solidFill>
                  <a:srgbClr val="FFFFFF"/>
                </a:solidFill>
                <a:latin typeface="微软雅黑" panose="020B0503020204020204" pitchFamily="34" charset="-122"/>
                <a:ea typeface="微软雅黑" panose="020B0503020204020204" pitchFamily="34" charset="-122"/>
                <a:sym typeface="+mn-ea"/>
              </a:rPr>
              <a:t>IP</a:t>
            </a:r>
            <a:r>
              <a:rPr lang="zh-CN" altLang="en-US" dirty="0">
                <a:solidFill>
                  <a:srgbClr val="FFFFFF"/>
                </a:solidFill>
                <a:latin typeface="微软雅黑" panose="020B0503020204020204" pitchFamily="34" charset="-122"/>
                <a:ea typeface="微软雅黑" panose="020B0503020204020204" pitchFamily="34" charset="-122"/>
                <a:sym typeface="+mn-ea"/>
              </a:rPr>
              <a:t>地址：外来信息，从全网节点探测模块获知；</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开放</a:t>
            </a:r>
            <a:r>
              <a:rPr lang="en-US" altLang="zh-CN" dirty="0">
                <a:solidFill>
                  <a:srgbClr val="FFFFFF"/>
                </a:solidFill>
                <a:latin typeface="微软雅黑" panose="020B0503020204020204" pitchFamily="34" charset="-122"/>
                <a:ea typeface="微软雅黑" panose="020B0503020204020204" pitchFamily="34" charset="-122"/>
                <a:sym typeface="+mn-ea"/>
              </a:rPr>
              <a:t>RPC</a:t>
            </a:r>
            <a:r>
              <a:rPr lang="zh-CN" altLang="en-US" dirty="0">
                <a:solidFill>
                  <a:srgbClr val="FFFFFF"/>
                </a:solidFill>
                <a:latin typeface="微软雅黑" panose="020B0503020204020204" pitchFamily="34" charset="-122"/>
                <a:ea typeface="微软雅黑" panose="020B0503020204020204" pitchFamily="34" charset="-122"/>
                <a:sym typeface="+mn-ea"/>
              </a:rPr>
              <a:t>模块：</a:t>
            </a:r>
            <a:r>
              <a:rPr lang="en-US" altLang="zh-CN" dirty="0" err="1">
                <a:solidFill>
                  <a:srgbClr val="FFFFFF"/>
                </a:solidFill>
                <a:latin typeface="微软雅黑" panose="020B0503020204020204" pitchFamily="34" charset="-122"/>
                <a:ea typeface="微软雅黑" panose="020B0503020204020204" pitchFamily="34" charset="-122"/>
                <a:sym typeface="+mn-ea"/>
              </a:rPr>
              <a:t>rpc_modules</a:t>
            </a:r>
            <a:r>
              <a:rPr lang="zh-CN" altLang="en-US" dirty="0">
                <a:solidFill>
                  <a:srgbClr val="FFFFFF"/>
                </a:solidFill>
                <a:latin typeface="微软雅黑" panose="020B0503020204020204" pitchFamily="34" charset="-122"/>
                <a:ea typeface="微软雅黑" panose="020B0503020204020204" pitchFamily="34" charset="-122"/>
                <a:sym typeface="+mn-ea"/>
              </a:rPr>
              <a:t>；</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lvl="0"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节点：</a:t>
            </a:r>
            <a:r>
              <a:rPr lang="en-US" altLang="zh-CN" dirty="0">
                <a:solidFill>
                  <a:srgbClr val="FFFFFF"/>
                </a:solidFill>
                <a:latin typeface="微软雅黑" panose="020B0503020204020204" pitchFamily="34" charset="-122"/>
                <a:ea typeface="微软雅黑" panose="020B0503020204020204" pitchFamily="34" charset="-122"/>
                <a:sym typeface="+mn-ea"/>
              </a:rPr>
              <a:t>web3_clientVersion</a:t>
            </a:r>
            <a:r>
              <a:rPr lang="zh-CN" altLang="en-US" dirty="0">
                <a:solidFill>
                  <a:srgbClr val="FFFFFF"/>
                </a:solidFill>
                <a:latin typeface="微软雅黑" panose="020B0503020204020204" pitchFamily="34" charset="-122"/>
                <a:ea typeface="微软雅黑" panose="020B0503020204020204" pitchFamily="34" charset="-122"/>
                <a:sym typeface="+mn-ea"/>
              </a:rPr>
              <a:t>；</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lvl="0"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账户列表：</a:t>
            </a:r>
            <a:r>
              <a:rPr lang="en-US" altLang="zh-CN" dirty="0" err="1">
                <a:solidFill>
                  <a:srgbClr val="FFFFFF"/>
                </a:solidFill>
                <a:latin typeface="微软雅黑" panose="020B0503020204020204" pitchFamily="34" charset="-122"/>
                <a:ea typeface="微软雅黑" panose="020B0503020204020204" pitchFamily="34" charset="-122"/>
                <a:sym typeface="+mn-ea"/>
              </a:rPr>
              <a:t>parity_allAccountsInfo</a:t>
            </a:r>
            <a:r>
              <a:rPr lang="en-US" altLang="zh-CN" dirty="0">
                <a:solidFill>
                  <a:srgbClr val="FFFFFF"/>
                </a:solidFill>
                <a:latin typeface="微软雅黑" panose="020B0503020204020204" pitchFamily="34" charset="-122"/>
                <a:ea typeface="微软雅黑" panose="020B0503020204020204" pitchFamily="34" charset="-122"/>
                <a:sym typeface="+mn-ea"/>
              </a:rPr>
              <a:t> / </a:t>
            </a:r>
            <a:r>
              <a:rPr lang="en-US" altLang="zh-CN" dirty="0" err="1">
                <a:solidFill>
                  <a:srgbClr val="FFFFFF"/>
                </a:solidFill>
                <a:latin typeface="微软雅黑" panose="020B0503020204020204" pitchFamily="34" charset="-122"/>
                <a:ea typeface="微软雅黑" panose="020B0503020204020204" pitchFamily="34" charset="-122"/>
                <a:sym typeface="+mn-ea"/>
              </a:rPr>
              <a:t>personal_listAccounts</a:t>
            </a:r>
            <a:r>
              <a:rPr lang="en-US" altLang="zh-CN" dirty="0">
                <a:solidFill>
                  <a:srgbClr val="FFFFFF"/>
                </a:solidFill>
                <a:latin typeface="微软雅黑" panose="020B0503020204020204" pitchFamily="34" charset="-122"/>
                <a:ea typeface="微软雅黑" panose="020B0503020204020204" pitchFamily="34" charset="-122"/>
                <a:sym typeface="+mn-ea"/>
              </a:rPr>
              <a:t> / </a:t>
            </a:r>
            <a:r>
              <a:rPr lang="en-US" altLang="zh-CN" dirty="0" err="1">
                <a:solidFill>
                  <a:srgbClr val="FFFFFF"/>
                </a:solidFill>
                <a:latin typeface="微软雅黑" panose="020B0503020204020204" pitchFamily="34" charset="-122"/>
                <a:ea typeface="微软雅黑" panose="020B0503020204020204" pitchFamily="34" charset="-122"/>
                <a:sym typeface="+mn-ea"/>
              </a:rPr>
              <a:t>eth_accounts</a:t>
            </a:r>
            <a:r>
              <a:rPr lang="zh-CN" altLang="en-US" dirty="0">
                <a:solidFill>
                  <a:srgbClr val="FFFFFF"/>
                </a:solidFill>
                <a:latin typeface="微软雅黑" panose="020B0503020204020204" pitchFamily="34" charset="-122"/>
                <a:ea typeface="微软雅黑" panose="020B0503020204020204" pitchFamily="34" charset="-122"/>
                <a:sym typeface="+mn-ea"/>
              </a:rPr>
              <a:t>；</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网络类型：</a:t>
            </a:r>
            <a:r>
              <a:rPr lang="en-US" altLang="zh-CN" dirty="0" err="1">
                <a:solidFill>
                  <a:srgbClr val="FFFFFF"/>
                </a:solidFill>
                <a:latin typeface="微软雅黑" panose="020B0503020204020204" pitchFamily="34" charset="-122"/>
                <a:ea typeface="微软雅黑" panose="020B0503020204020204" pitchFamily="34" charset="-122"/>
                <a:sym typeface="+mn-ea"/>
              </a:rPr>
              <a:t>net_version</a:t>
            </a:r>
            <a:r>
              <a:rPr lang="zh-CN" altLang="en-US" dirty="0">
                <a:solidFill>
                  <a:srgbClr val="FFFFFF"/>
                </a:solidFill>
                <a:latin typeface="微软雅黑" panose="020B0503020204020204" pitchFamily="34" charset="-122"/>
                <a:ea typeface="微软雅黑" panose="020B0503020204020204" pitchFamily="34" charset="-122"/>
                <a:sym typeface="+mn-ea"/>
              </a:rPr>
              <a:t>；</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挖矿状态：</a:t>
            </a:r>
            <a:r>
              <a:rPr lang="en-US" altLang="zh-CN" dirty="0" err="1">
                <a:solidFill>
                  <a:srgbClr val="FFFFFF"/>
                </a:solidFill>
                <a:latin typeface="微软雅黑" panose="020B0503020204020204" pitchFamily="34" charset="-122"/>
                <a:ea typeface="微软雅黑" panose="020B0503020204020204" pitchFamily="34" charset="-122"/>
                <a:sym typeface="+mn-ea"/>
              </a:rPr>
              <a:t>eth_mining</a:t>
            </a:r>
            <a:r>
              <a:rPr lang="zh-CN" altLang="en-US" dirty="0">
                <a:solidFill>
                  <a:srgbClr val="FFFFFF"/>
                </a:solidFill>
                <a:latin typeface="微软雅黑" panose="020B0503020204020204" pitchFamily="34" charset="-122"/>
                <a:ea typeface="微软雅黑" panose="020B0503020204020204" pitchFamily="34" charset="-122"/>
                <a:sym typeface="+mn-ea"/>
              </a:rPr>
              <a:t>；</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lvl="0"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挖矿算力：</a:t>
            </a:r>
            <a:r>
              <a:rPr lang="en-US" altLang="zh-CN" dirty="0" err="1">
                <a:solidFill>
                  <a:srgbClr val="FFFFFF"/>
                </a:solidFill>
                <a:latin typeface="微软雅黑" panose="020B0503020204020204" pitchFamily="34" charset="-122"/>
                <a:ea typeface="微软雅黑" panose="020B0503020204020204" pitchFamily="34" charset="-122"/>
                <a:sym typeface="+mn-ea"/>
              </a:rPr>
              <a:t>eth_hashrate</a:t>
            </a:r>
            <a:r>
              <a:rPr lang="zh-CN" altLang="en-US" dirty="0">
                <a:solidFill>
                  <a:srgbClr val="FFFFFF"/>
                </a:solidFill>
                <a:latin typeface="微软雅黑" panose="020B0503020204020204" pitchFamily="34" charset="-122"/>
                <a:ea typeface="微软雅黑" panose="020B0503020204020204" pitchFamily="34" charset="-122"/>
                <a:sym typeface="+mn-ea"/>
              </a:rPr>
              <a:t>；</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lvl="0" indent="-457200">
              <a:lnSpc>
                <a:spcPct val="150000"/>
              </a:lnSpc>
              <a:buFont typeface="Wingdings" charset="2"/>
              <a:buChar char="Ø"/>
            </a:pPr>
            <a:r>
              <a:rPr lang="en-US" altLang="zh-CN" dirty="0">
                <a:solidFill>
                  <a:srgbClr val="FFFFFF"/>
                </a:solidFill>
                <a:latin typeface="微软雅黑" panose="020B0503020204020204" pitchFamily="34" charset="-122"/>
                <a:ea typeface="微软雅黑" panose="020B0503020204020204" pitchFamily="34" charset="-122"/>
                <a:sym typeface="+mn-ea"/>
              </a:rPr>
              <a:t>… …</a:t>
            </a:r>
          </a:p>
        </p:txBody>
      </p:sp>
      <p:pic>
        <p:nvPicPr>
          <p:cNvPr id="7" name="图片 6"/>
          <p:cNvPicPr>
            <a:picLocks noChangeAspect="1"/>
          </p:cNvPicPr>
          <p:nvPr/>
        </p:nvPicPr>
        <p:blipFill>
          <a:blip r:embed="rId4"/>
          <a:stretch>
            <a:fillRect/>
          </a:stretch>
        </p:blipFill>
        <p:spPr>
          <a:xfrm>
            <a:off x="10129520" y="5554345"/>
            <a:ext cx="1882140" cy="1111885"/>
          </a:xfrm>
          <a:prstGeom prst="rect">
            <a:avLst/>
          </a:prstGeom>
          <a:effectLst>
            <a:softEdge rad="635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全网节点探测</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6943725" cy="3136564"/>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实现方法：</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898525" lvl="0"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修改</a:t>
            </a:r>
            <a:r>
              <a:rPr lang="en-US" altLang="zh-CN" dirty="0" err="1">
                <a:solidFill>
                  <a:srgbClr val="FFFFFF"/>
                </a:solidFill>
                <a:latin typeface="微软雅黑" panose="020B0503020204020204" pitchFamily="34" charset="-122"/>
                <a:ea typeface="微软雅黑" panose="020B0503020204020204" pitchFamily="34" charset="-122"/>
                <a:sym typeface="+mn-ea"/>
              </a:rPr>
              <a:t>Geth</a:t>
            </a:r>
            <a:r>
              <a:rPr lang="zh-CN" altLang="en-US" dirty="0">
                <a:solidFill>
                  <a:srgbClr val="FFFFFF"/>
                </a:solidFill>
                <a:latin typeface="微软雅黑" panose="020B0503020204020204" pitchFamily="34" charset="-122"/>
                <a:ea typeface="微软雅黑" panose="020B0503020204020204" pitchFamily="34" charset="-122"/>
                <a:sym typeface="+mn-ea"/>
              </a:rPr>
              <a:t>客户端的</a:t>
            </a:r>
            <a:r>
              <a:rPr lang="en-US" altLang="zh-CN" dirty="0">
                <a:solidFill>
                  <a:srgbClr val="FFFFFF"/>
                </a:solidFill>
                <a:latin typeface="微软雅黑" panose="020B0503020204020204" pitchFamily="34" charset="-122"/>
                <a:ea typeface="微软雅黑" panose="020B0503020204020204" pitchFamily="34" charset="-122"/>
                <a:sym typeface="+mn-ea"/>
              </a:rPr>
              <a:t>P2P</a:t>
            </a:r>
            <a:r>
              <a:rPr lang="zh-CN" altLang="en-US" dirty="0">
                <a:solidFill>
                  <a:srgbClr val="FFFFFF"/>
                </a:solidFill>
                <a:latin typeface="微软雅黑" panose="020B0503020204020204" pitchFamily="34" charset="-122"/>
                <a:ea typeface="微软雅黑" panose="020B0503020204020204" pitchFamily="34" charset="-122"/>
                <a:sym typeface="+mn-ea"/>
              </a:rPr>
              <a:t>网络连接代码；</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一旦发现一个新节点，立即向其查询其邻居节点；</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尝试与返回的邻居节点建立连接。</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模块功能：</a:t>
            </a:r>
          </a:p>
          <a:p>
            <a:pPr marL="898525" lvl="0"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如果和蜜罐配置于同一主机，可使蜜罐更易被攻击者发现；</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898525" lvl="0" indent="-457200">
              <a:lnSpc>
                <a:spcPct val="150000"/>
              </a:lnSpc>
              <a:buFont typeface="Wingdings" charset="2"/>
              <a:buChar char="Ø"/>
            </a:pPr>
            <a:r>
              <a:rPr lang="zh-CN" altLang="en-US" dirty="0">
                <a:solidFill>
                  <a:srgbClr val="FFFFFF"/>
                </a:solidFill>
                <a:latin typeface="微软雅黑" panose="020B0503020204020204" pitchFamily="34" charset="-122"/>
                <a:ea typeface="微软雅黑" panose="020B0503020204020204" pitchFamily="34" charset="-122"/>
                <a:sym typeface="+mn-ea"/>
              </a:rPr>
              <a:t>为脆弱节点嗅探模块提供待测节点的</a:t>
            </a:r>
            <a:r>
              <a:rPr lang="en-US" altLang="zh-CN" dirty="0">
                <a:solidFill>
                  <a:srgbClr val="FFFFFF"/>
                </a:solidFill>
                <a:latin typeface="微软雅黑" panose="020B0503020204020204" pitchFamily="34" charset="-122"/>
                <a:ea typeface="微软雅黑" panose="020B0503020204020204" pitchFamily="34" charset="-122"/>
                <a:sym typeface="+mn-ea"/>
              </a:rPr>
              <a:t>IP</a:t>
            </a:r>
            <a:r>
              <a:rPr lang="zh-CN" altLang="en-US" dirty="0">
                <a:solidFill>
                  <a:srgbClr val="FFFFFF"/>
                </a:solidFill>
                <a:latin typeface="微软雅黑" panose="020B0503020204020204" pitchFamily="34" charset="-122"/>
                <a:ea typeface="微软雅黑" panose="020B0503020204020204" pitchFamily="34" charset="-122"/>
                <a:sym typeface="+mn-ea"/>
              </a:rPr>
              <a:t>地址等信息。</a:t>
            </a: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4"/>
          <a:srcRect b="13884"/>
          <a:stretch>
            <a:fillRect/>
          </a:stretch>
        </p:blipFill>
        <p:spPr>
          <a:xfrm>
            <a:off x="8702040" y="2634206"/>
            <a:ext cx="2917421" cy="2704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99085" y="3266259"/>
            <a:ext cx="3609703" cy="2123658"/>
          </a:xfrm>
          <a:prstGeom prst="rect">
            <a:avLst/>
          </a:prstGeom>
          <a:noFill/>
        </p:spPr>
        <p:txBody>
          <a:bodyPr wrap="square" rtlCol="0" anchor="t">
            <a:spAutoFit/>
          </a:bodyPr>
          <a:lstStyle/>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以太坊</a:t>
            </a:r>
            <a:r>
              <a:rPr lang="en-US" altLang="zh-CN"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RPC</a:t>
            </a: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攻击介绍</a:t>
            </a:r>
          </a:p>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sym typeface="+mn-ea"/>
              </a:rPr>
              <a:t>分析工具的设计与实现</a:t>
            </a:r>
          </a:p>
          <a:p>
            <a:pPr marL="342900" indent="-342900">
              <a:lnSpc>
                <a:spcPct val="150000"/>
              </a:lnSpc>
              <a:buFont typeface="Wingdings" charset="2"/>
              <a:buChar char="ü"/>
            </a:pP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研究结果统计与分析</a:t>
            </a:r>
            <a:endParaRPr lang="en-US" altLang="zh-CN"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总结与安全建议</a:t>
            </a:r>
          </a:p>
        </p:txBody>
      </p:sp>
      <p:sp>
        <p:nvSpPr>
          <p:cNvPr id="3" name="文本框 2"/>
          <p:cNvSpPr txBox="1"/>
          <p:nvPr/>
        </p:nvSpPr>
        <p:spPr>
          <a:xfrm>
            <a:off x="2837180" y="2192020"/>
            <a:ext cx="6533515" cy="706755"/>
          </a:xfrm>
          <a:prstGeom prst="rect">
            <a:avLst/>
          </a:prstGeom>
          <a:noFill/>
        </p:spPr>
        <p:txBody>
          <a:bodyPr wrap="square" rtlCol="0">
            <a:spAutoFit/>
          </a:bodyPr>
          <a:lstStyle/>
          <a:p>
            <a:pPr algn="ctr"/>
            <a:r>
              <a:rPr lang="zh-CN" altLang="en-US" sz="4000" dirty="0">
                <a:solidFill>
                  <a:schemeClr val="bg1"/>
                </a:solidFill>
                <a:latin typeface="方正兰亭黑_GBK" panose="02000000000000000000" charset="-122"/>
                <a:ea typeface="方正兰亭黑_GBK" panose="02000000000000000000" charset="-122"/>
              </a:rPr>
              <a:t>演讲内容</a:t>
            </a:r>
          </a:p>
        </p:txBody>
      </p:sp>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测试平台</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128885" cy="1048172"/>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对测试设备的性能要求较低：</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利用腾讯云节点，在亚、欧、美洲部署了三个测试设备，性能如表格所示。</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p:txBody>
      </p:sp>
      <p:graphicFrame>
        <p:nvGraphicFramePr>
          <p:cNvPr id="2" name="表格 1"/>
          <p:cNvGraphicFramePr>
            <a:graphicFrameLocks noGrp="1"/>
          </p:cNvGraphicFramePr>
          <p:nvPr/>
        </p:nvGraphicFramePr>
        <p:xfrm>
          <a:off x="397192" y="3641016"/>
          <a:ext cx="11449050" cy="2804933"/>
        </p:xfrm>
        <a:graphic>
          <a:graphicData uri="http://schemas.openxmlformats.org/drawingml/2006/table">
            <a:tbl>
              <a:tblPr firstRow="1" firstCol="1" bandRow="1">
                <a:tableStyleId>{5C22544A-7EE6-4342-B048-85BDC9FD1C3A}</a:tableStyleId>
              </a:tblPr>
              <a:tblGrid>
                <a:gridCol w="2291423">
                  <a:extLst>
                    <a:ext uri="{9D8B030D-6E8A-4147-A177-3AD203B41FA5}">
                      <a16:colId xmlns:a16="http://schemas.microsoft.com/office/drawing/2014/main" val="20000"/>
                    </a:ext>
                  </a:extLst>
                </a:gridCol>
                <a:gridCol w="2292767">
                  <a:extLst>
                    <a:ext uri="{9D8B030D-6E8A-4147-A177-3AD203B41FA5}">
                      <a16:colId xmlns:a16="http://schemas.microsoft.com/office/drawing/2014/main" val="20001"/>
                    </a:ext>
                  </a:extLst>
                </a:gridCol>
                <a:gridCol w="2292767">
                  <a:extLst>
                    <a:ext uri="{9D8B030D-6E8A-4147-A177-3AD203B41FA5}">
                      <a16:colId xmlns:a16="http://schemas.microsoft.com/office/drawing/2014/main" val="20002"/>
                    </a:ext>
                  </a:extLst>
                </a:gridCol>
                <a:gridCol w="2291423">
                  <a:extLst>
                    <a:ext uri="{9D8B030D-6E8A-4147-A177-3AD203B41FA5}">
                      <a16:colId xmlns:a16="http://schemas.microsoft.com/office/drawing/2014/main" val="20003"/>
                    </a:ext>
                  </a:extLst>
                </a:gridCol>
                <a:gridCol w="2280670">
                  <a:extLst>
                    <a:ext uri="{9D8B030D-6E8A-4147-A177-3AD203B41FA5}">
                      <a16:colId xmlns:a16="http://schemas.microsoft.com/office/drawing/2014/main" val="20004"/>
                    </a:ext>
                  </a:extLst>
                </a:gridCol>
              </a:tblGrid>
              <a:tr h="859109">
                <a:tc>
                  <a:txBody>
                    <a:bodyPr/>
                    <a:lstStyle/>
                    <a:p>
                      <a:pPr algn="ctr">
                        <a:spcAft>
                          <a:spcPts val="0"/>
                        </a:spcAft>
                      </a:pPr>
                      <a:r>
                        <a:rPr lang="zh-CN" sz="2200" kern="100" dirty="0">
                          <a:effectLst/>
                        </a:rPr>
                        <a:t>节点位置</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dirty="0">
                          <a:effectLst/>
                        </a:rPr>
                        <a:t>CPU</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zh-CN" sz="2200" kern="100">
                          <a:effectLst/>
                        </a:rPr>
                        <a:t>内存</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zh-CN" sz="2200" kern="100">
                          <a:effectLst/>
                        </a:rPr>
                        <a:t>带宽</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zh-CN" sz="2200" kern="100">
                          <a:effectLst/>
                        </a:rPr>
                        <a:t>存储</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extLst>
                  <a:ext uri="{0D108BD9-81ED-4DB2-BD59-A6C34878D82A}">
                    <a16:rowId xmlns:a16="http://schemas.microsoft.com/office/drawing/2014/main" val="10000"/>
                  </a:ext>
                </a:extLst>
              </a:tr>
              <a:tr h="648608">
                <a:tc>
                  <a:txBody>
                    <a:bodyPr/>
                    <a:lstStyle/>
                    <a:p>
                      <a:pPr algn="ctr">
                        <a:spcAft>
                          <a:spcPts val="0"/>
                        </a:spcAft>
                      </a:pPr>
                      <a:r>
                        <a:rPr lang="zh-CN" sz="2200" kern="100">
                          <a:effectLst/>
                        </a:rPr>
                        <a:t>香港</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zh-CN" sz="2200" kern="100" dirty="0">
                          <a:effectLst/>
                        </a:rPr>
                        <a:t>单核</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a:effectLst/>
                        </a:rPr>
                        <a:t>1GB</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a:effectLst/>
                        </a:rPr>
                        <a:t>2Mbps</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a:effectLst/>
                        </a:rPr>
                        <a:t>50GB HDD</a:t>
                      </a:r>
                      <a:r>
                        <a:rPr lang="zh-CN" sz="2200" kern="100">
                          <a:effectLst/>
                        </a:rPr>
                        <a:t>硬盘</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extLst>
                  <a:ext uri="{0D108BD9-81ED-4DB2-BD59-A6C34878D82A}">
                    <a16:rowId xmlns:a16="http://schemas.microsoft.com/office/drawing/2014/main" val="10001"/>
                  </a:ext>
                </a:extLst>
              </a:tr>
              <a:tr h="648608">
                <a:tc>
                  <a:txBody>
                    <a:bodyPr/>
                    <a:lstStyle/>
                    <a:p>
                      <a:pPr algn="ctr">
                        <a:spcAft>
                          <a:spcPts val="0"/>
                        </a:spcAft>
                      </a:pPr>
                      <a:r>
                        <a:rPr lang="zh-CN" sz="2200" kern="100" dirty="0">
                          <a:effectLst/>
                        </a:rPr>
                        <a:t>硅谷</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zh-CN" sz="2200" kern="100" dirty="0">
                          <a:effectLst/>
                        </a:rPr>
                        <a:t>单核</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dirty="0">
                          <a:effectLst/>
                        </a:rPr>
                        <a:t>1GB</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a:effectLst/>
                        </a:rPr>
                        <a:t>1Mbps</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a:effectLst/>
                        </a:rPr>
                        <a:t>50GB HDD</a:t>
                      </a:r>
                      <a:r>
                        <a:rPr lang="zh-CN" sz="2200" kern="100">
                          <a:effectLst/>
                        </a:rPr>
                        <a:t>硬盘</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extLst>
                  <a:ext uri="{0D108BD9-81ED-4DB2-BD59-A6C34878D82A}">
                    <a16:rowId xmlns:a16="http://schemas.microsoft.com/office/drawing/2014/main" val="10002"/>
                  </a:ext>
                </a:extLst>
              </a:tr>
              <a:tr h="648608">
                <a:tc>
                  <a:txBody>
                    <a:bodyPr/>
                    <a:lstStyle/>
                    <a:p>
                      <a:pPr algn="ctr">
                        <a:spcAft>
                          <a:spcPts val="0"/>
                        </a:spcAft>
                      </a:pPr>
                      <a:r>
                        <a:rPr lang="zh-CN" sz="2200" kern="100">
                          <a:effectLst/>
                        </a:rPr>
                        <a:t>法兰克福</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zh-CN" sz="2200" kern="100">
                          <a:effectLst/>
                        </a:rPr>
                        <a:t>单核</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dirty="0">
                          <a:effectLst/>
                        </a:rPr>
                        <a:t>1GB</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a:effectLst/>
                        </a:rPr>
                        <a:t>1Mbps</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tc>
                  <a:txBody>
                    <a:bodyPr/>
                    <a:lstStyle/>
                    <a:p>
                      <a:pPr algn="ctr">
                        <a:spcAft>
                          <a:spcPts val="0"/>
                        </a:spcAft>
                      </a:pPr>
                      <a:r>
                        <a:rPr lang="en-US" sz="2200" kern="100" dirty="0">
                          <a:effectLst/>
                        </a:rPr>
                        <a:t>50GB HDD</a:t>
                      </a:r>
                      <a:r>
                        <a:rPr lang="zh-CN" sz="2200" kern="100" dirty="0">
                          <a:effectLst/>
                        </a:rPr>
                        <a:t>硬盘</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36291" marR="136291"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测试结果统计</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128885" cy="1048172"/>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测试在</a:t>
            </a:r>
            <a:r>
              <a:rPr lang="en-US" altLang="zh-CN" sz="2200" dirty="0">
                <a:solidFill>
                  <a:srgbClr val="FFFFFF"/>
                </a:solidFill>
                <a:latin typeface="微软雅黑" panose="020B0503020204020204" pitchFamily="34" charset="-122"/>
                <a:ea typeface="微软雅黑" panose="020B0503020204020204" pitchFamily="34" charset="-122"/>
                <a:sym typeface="+mn-ea"/>
              </a:rPr>
              <a:t>2018</a:t>
            </a:r>
            <a:r>
              <a:rPr lang="zh-CN" altLang="en-US" sz="2200" dirty="0">
                <a:solidFill>
                  <a:srgbClr val="FFFFFF"/>
                </a:solidFill>
                <a:latin typeface="微软雅黑" panose="020B0503020204020204" pitchFamily="34" charset="-122"/>
                <a:ea typeface="微软雅黑" panose="020B0503020204020204" pitchFamily="34" charset="-122"/>
                <a:sym typeface="+mn-ea"/>
              </a:rPr>
              <a:t>年</a:t>
            </a:r>
            <a:r>
              <a:rPr lang="en-US" altLang="zh-CN" sz="2200" dirty="0">
                <a:solidFill>
                  <a:srgbClr val="FFFFFF"/>
                </a:solidFill>
                <a:latin typeface="微软雅黑" panose="020B0503020204020204" pitchFamily="34" charset="-122"/>
                <a:ea typeface="微软雅黑" panose="020B0503020204020204" pitchFamily="34" charset="-122"/>
                <a:sym typeface="+mn-ea"/>
              </a:rPr>
              <a:t>6</a:t>
            </a:r>
            <a:r>
              <a:rPr lang="zh-CN" altLang="en-US" sz="2200" dirty="0">
                <a:solidFill>
                  <a:srgbClr val="FFFFFF"/>
                </a:solidFill>
                <a:latin typeface="微软雅黑" panose="020B0503020204020204" pitchFamily="34" charset="-122"/>
                <a:ea typeface="微软雅黑" panose="020B0503020204020204" pitchFamily="34" charset="-122"/>
                <a:sym typeface="+mn-ea"/>
              </a:rPr>
              <a:t>月开展，为期一个月。</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各节点捕获数据如下表：</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p:txBody>
      </p:sp>
      <p:graphicFrame>
        <p:nvGraphicFramePr>
          <p:cNvPr id="7" name="表格 6"/>
          <p:cNvGraphicFramePr>
            <a:graphicFrameLocks noGrp="1"/>
          </p:cNvGraphicFramePr>
          <p:nvPr/>
        </p:nvGraphicFramePr>
        <p:xfrm>
          <a:off x="1559242" y="3641016"/>
          <a:ext cx="9168380" cy="2804933"/>
        </p:xfrm>
        <a:graphic>
          <a:graphicData uri="http://schemas.openxmlformats.org/drawingml/2006/table">
            <a:tbl>
              <a:tblPr firstRow="1" firstCol="1" bandRow="1">
                <a:tableStyleId>{5C22544A-7EE6-4342-B048-85BDC9FD1C3A}</a:tableStyleId>
              </a:tblPr>
              <a:tblGrid>
                <a:gridCol w="2291423">
                  <a:extLst>
                    <a:ext uri="{9D8B030D-6E8A-4147-A177-3AD203B41FA5}">
                      <a16:colId xmlns:a16="http://schemas.microsoft.com/office/drawing/2014/main" val="20000"/>
                    </a:ext>
                  </a:extLst>
                </a:gridCol>
                <a:gridCol w="2292767">
                  <a:extLst>
                    <a:ext uri="{9D8B030D-6E8A-4147-A177-3AD203B41FA5}">
                      <a16:colId xmlns:a16="http://schemas.microsoft.com/office/drawing/2014/main" val="20001"/>
                    </a:ext>
                  </a:extLst>
                </a:gridCol>
                <a:gridCol w="2292767">
                  <a:extLst>
                    <a:ext uri="{9D8B030D-6E8A-4147-A177-3AD203B41FA5}">
                      <a16:colId xmlns:a16="http://schemas.microsoft.com/office/drawing/2014/main" val="20002"/>
                    </a:ext>
                  </a:extLst>
                </a:gridCol>
                <a:gridCol w="2291423">
                  <a:extLst>
                    <a:ext uri="{9D8B030D-6E8A-4147-A177-3AD203B41FA5}">
                      <a16:colId xmlns:a16="http://schemas.microsoft.com/office/drawing/2014/main" val="20003"/>
                    </a:ext>
                  </a:extLst>
                </a:gridCol>
              </a:tblGrid>
              <a:tr h="859109">
                <a:tc>
                  <a:txBody>
                    <a:bodyPr/>
                    <a:lstStyle/>
                    <a:p>
                      <a:pPr algn="ctr">
                        <a:spcAft>
                          <a:spcPts val="0"/>
                        </a:spcAft>
                      </a:pPr>
                      <a:r>
                        <a:rPr lang="zh-CN" sz="2200" b="1" kern="100">
                          <a:effectLst/>
                          <a:latin typeface="+mn-ea"/>
                          <a:ea typeface="+mn-ea"/>
                          <a:cs typeface="Times New Roman" panose="02020603050405020304" pitchFamily="18" charset="0"/>
                        </a:rPr>
                        <a:t>节点位置</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a:effectLst/>
                          <a:latin typeface="+mn-ea"/>
                          <a:ea typeface="+mn-ea"/>
                          <a:cs typeface="Times New Roman" panose="02020603050405020304" pitchFamily="18" charset="0"/>
                        </a:rPr>
                        <a:t>捕获</a:t>
                      </a:r>
                      <a:r>
                        <a:rPr lang="en-US" sz="2200" b="1" kern="100">
                          <a:effectLst/>
                          <a:latin typeface="+mn-ea"/>
                          <a:ea typeface="+mn-ea"/>
                          <a:cs typeface="Times New Roman" panose="02020603050405020304" pitchFamily="18" charset="0"/>
                        </a:rPr>
                        <a:t>RPC</a:t>
                      </a:r>
                      <a:r>
                        <a:rPr lang="zh-CN" sz="2200" b="1" kern="100">
                          <a:effectLst/>
                          <a:latin typeface="+mn-ea"/>
                          <a:ea typeface="+mn-ea"/>
                          <a:cs typeface="Times New Roman" panose="02020603050405020304" pitchFamily="18" charset="0"/>
                        </a:rPr>
                        <a:t>请求数</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a:effectLst/>
                          <a:latin typeface="+mn-ea"/>
                          <a:ea typeface="+mn-ea"/>
                          <a:cs typeface="Times New Roman" panose="02020603050405020304" pitchFamily="18" charset="0"/>
                        </a:rPr>
                        <a:t>探知全网节点数</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a:effectLst/>
                          <a:latin typeface="+mn-ea"/>
                          <a:ea typeface="+mn-ea"/>
                          <a:cs typeface="Times New Roman" panose="02020603050405020304" pitchFamily="18" charset="0"/>
                        </a:rPr>
                        <a:t>发现脆弱节点数</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48608">
                <a:tc>
                  <a:txBody>
                    <a:bodyPr/>
                    <a:lstStyle/>
                    <a:p>
                      <a:pPr algn="ctr">
                        <a:spcAft>
                          <a:spcPts val="0"/>
                        </a:spcAft>
                      </a:pPr>
                      <a:r>
                        <a:rPr lang="zh-CN" sz="2200" kern="100">
                          <a:effectLst/>
                          <a:latin typeface="+mn-ea"/>
                          <a:ea typeface="+mn-ea"/>
                          <a:cs typeface="Times New Roman" panose="02020603050405020304" pitchFamily="18" charset="0"/>
                        </a:rPr>
                        <a:t>香港</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11,614,335</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69,332</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1,757</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48608">
                <a:tc>
                  <a:txBody>
                    <a:bodyPr/>
                    <a:lstStyle/>
                    <a:p>
                      <a:pPr algn="ctr">
                        <a:spcAft>
                          <a:spcPts val="0"/>
                        </a:spcAft>
                      </a:pPr>
                      <a:r>
                        <a:rPr lang="zh-CN" sz="2200" kern="100">
                          <a:effectLst/>
                          <a:latin typeface="+mn-ea"/>
                          <a:ea typeface="+mn-ea"/>
                          <a:cs typeface="Times New Roman" panose="02020603050405020304" pitchFamily="18" charset="0"/>
                        </a:rPr>
                        <a:t>硅谷</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41,984,376</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74,636</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dirty="0">
                          <a:effectLst/>
                          <a:latin typeface="+mn-ea"/>
                          <a:ea typeface="+mn-ea"/>
                          <a:cs typeface="Times New Roman" panose="02020603050405020304" pitchFamily="18" charset="0"/>
                        </a:rPr>
                        <a:t>1,779</a:t>
                      </a:r>
                      <a:endParaRPr lang="zh-CN" sz="2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48608">
                <a:tc>
                  <a:txBody>
                    <a:bodyPr/>
                    <a:lstStyle/>
                    <a:p>
                      <a:pPr algn="ctr">
                        <a:spcAft>
                          <a:spcPts val="0"/>
                        </a:spcAft>
                      </a:pPr>
                      <a:r>
                        <a:rPr lang="zh-CN" sz="2200" kern="100">
                          <a:effectLst/>
                          <a:latin typeface="+mn-ea"/>
                          <a:ea typeface="+mn-ea"/>
                          <a:cs typeface="Times New Roman" panose="02020603050405020304" pitchFamily="18" charset="0"/>
                        </a:rPr>
                        <a:t>法兰克福</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36,508,897</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86,599</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dirty="0">
                          <a:effectLst/>
                          <a:latin typeface="+mn-ea"/>
                          <a:ea typeface="+mn-ea"/>
                          <a:cs typeface="Times New Roman" panose="02020603050405020304" pitchFamily="18" charset="0"/>
                        </a:rPr>
                        <a:t>1,804</a:t>
                      </a:r>
                      <a:endParaRPr lang="zh-CN" sz="2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发现</a:t>
            </a:r>
            <a:r>
              <a:rPr lang="en-US" altLang="zh-CN" sz="4000" dirty="0">
                <a:solidFill>
                  <a:schemeClr val="bg1"/>
                </a:solidFill>
                <a:latin typeface="方正兰亭黑_GBK" panose="02000000000000000000" charset="-122"/>
                <a:ea typeface="方正兰亭黑_GBK" panose="02000000000000000000" charset="-122"/>
                <a:sym typeface="+mn-ea"/>
              </a:rPr>
              <a:t>1</a:t>
            </a:r>
            <a:r>
              <a:rPr lang="zh-CN" altLang="en-US" sz="4000" dirty="0">
                <a:solidFill>
                  <a:schemeClr val="bg1"/>
                </a:solidFill>
                <a:latin typeface="方正兰亭黑_GBK" panose="02000000000000000000" charset="-122"/>
                <a:ea typeface="方正兰亭黑_GBK" panose="02000000000000000000" charset="-122"/>
                <a:sym typeface="+mn-ea"/>
              </a:rPr>
              <a:t>：网络类型的分布</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128885" cy="1048172"/>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基于区块链网络类型的统计，不只主网节点暴露了</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接口。</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脆弱的主网节点才是我们真正感兴趣的测试目标。</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p:txBody>
      </p:sp>
      <p:graphicFrame>
        <p:nvGraphicFramePr>
          <p:cNvPr id="9" name="表格 8"/>
          <p:cNvGraphicFramePr>
            <a:graphicFrameLocks noGrp="1"/>
          </p:cNvGraphicFramePr>
          <p:nvPr/>
        </p:nvGraphicFramePr>
        <p:xfrm>
          <a:off x="1559242" y="3641016"/>
          <a:ext cx="9168380" cy="2804933"/>
        </p:xfrm>
        <a:graphic>
          <a:graphicData uri="http://schemas.openxmlformats.org/drawingml/2006/table">
            <a:tbl>
              <a:tblPr firstRow="1" firstCol="1" bandRow="1">
                <a:tableStyleId>{5C22544A-7EE6-4342-B048-85BDC9FD1C3A}</a:tableStyleId>
              </a:tblPr>
              <a:tblGrid>
                <a:gridCol w="2291423">
                  <a:extLst>
                    <a:ext uri="{9D8B030D-6E8A-4147-A177-3AD203B41FA5}">
                      <a16:colId xmlns:a16="http://schemas.microsoft.com/office/drawing/2014/main" val="20000"/>
                    </a:ext>
                  </a:extLst>
                </a:gridCol>
                <a:gridCol w="2292767">
                  <a:extLst>
                    <a:ext uri="{9D8B030D-6E8A-4147-A177-3AD203B41FA5}">
                      <a16:colId xmlns:a16="http://schemas.microsoft.com/office/drawing/2014/main" val="20001"/>
                    </a:ext>
                  </a:extLst>
                </a:gridCol>
                <a:gridCol w="2292767">
                  <a:extLst>
                    <a:ext uri="{9D8B030D-6E8A-4147-A177-3AD203B41FA5}">
                      <a16:colId xmlns:a16="http://schemas.microsoft.com/office/drawing/2014/main" val="20002"/>
                    </a:ext>
                  </a:extLst>
                </a:gridCol>
                <a:gridCol w="2291423">
                  <a:extLst>
                    <a:ext uri="{9D8B030D-6E8A-4147-A177-3AD203B41FA5}">
                      <a16:colId xmlns:a16="http://schemas.microsoft.com/office/drawing/2014/main" val="20003"/>
                    </a:ext>
                  </a:extLst>
                </a:gridCol>
              </a:tblGrid>
              <a:tr h="859109">
                <a:tc>
                  <a:txBody>
                    <a:bodyPr/>
                    <a:lstStyle/>
                    <a:p>
                      <a:pPr algn="ctr">
                        <a:spcAft>
                          <a:spcPts val="0"/>
                        </a:spcAft>
                      </a:pPr>
                      <a:r>
                        <a:rPr lang="zh-CN" sz="2200" b="1" kern="100">
                          <a:effectLst/>
                          <a:latin typeface="+mn-ea"/>
                          <a:ea typeface="+mn-ea"/>
                          <a:cs typeface="Times New Roman" panose="02020603050405020304" pitchFamily="18" charset="0"/>
                        </a:rPr>
                        <a:t>节点位置</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a:effectLst/>
                          <a:latin typeface="+mn-ea"/>
                          <a:ea typeface="+mn-ea"/>
                          <a:cs typeface="Times New Roman" panose="02020603050405020304" pitchFamily="18" charset="0"/>
                        </a:rPr>
                        <a:t>主网脆弱节点数</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b="1" kern="100" dirty="0" err="1">
                          <a:effectLst/>
                          <a:latin typeface="+mn-ea"/>
                          <a:ea typeface="+mn-ea"/>
                          <a:cs typeface="Times New Roman" panose="02020603050405020304" pitchFamily="18" charset="0"/>
                        </a:rPr>
                        <a:t>Akroma</a:t>
                      </a:r>
                      <a:r>
                        <a:rPr lang="zh-CN" sz="2200" b="1" kern="100" dirty="0">
                          <a:effectLst/>
                          <a:latin typeface="+mn-ea"/>
                          <a:ea typeface="+mn-ea"/>
                          <a:cs typeface="Times New Roman" panose="02020603050405020304" pitchFamily="18" charset="0"/>
                        </a:rPr>
                        <a:t>网络</a:t>
                      </a:r>
                      <a:endParaRPr lang="zh-CN" sz="22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a:effectLst/>
                          <a:latin typeface="+mn-ea"/>
                          <a:ea typeface="+mn-ea"/>
                          <a:cs typeface="Times New Roman" panose="02020603050405020304" pitchFamily="18" charset="0"/>
                        </a:rPr>
                        <a:t>各类测试网络</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48608">
                <a:tc>
                  <a:txBody>
                    <a:bodyPr/>
                    <a:lstStyle/>
                    <a:p>
                      <a:pPr algn="ctr">
                        <a:spcAft>
                          <a:spcPts val="0"/>
                        </a:spcAft>
                      </a:pPr>
                      <a:r>
                        <a:rPr lang="zh-CN" sz="2200" kern="100">
                          <a:effectLst/>
                          <a:latin typeface="+mn-ea"/>
                          <a:ea typeface="+mn-ea"/>
                          <a:cs typeface="Times New Roman" panose="02020603050405020304" pitchFamily="18" charset="0"/>
                        </a:rPr>
                        <a:t>香港</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615</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560</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582</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48608">
                <a:tc>
                  <a:txBody>
                    <a:bodyPr/>
                    <a:lstStyle/>
                    <a:p>
                      <a:pPr algn="ctr">
                        <a:spcAft>
                          <a:spcPts val="0"/>
                        </a:spcAft>
                      </a:pPr>
                      <a:r>
                        <a:rPr lang="zh-CN" sz="2200" kern="100">
                          <a:effectLst/>
                          <a:latin typeface="+mn-ea"/>
                          <a:ea typeface="+mn-ea"/>
                          <a:cs typeface="Times New Roman" panose="02020603050405020304" pitchFamily="18" charset="0"/>
                        </a:rPr>
                        <a:t>硅谷</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629</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565</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585</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48608">
                <a:tc>
                  <a:txBody>
                    <a:bodyPr/>
                    <a:lstStyle/>
                    <a:p>
                      <a:pPr algn="ctr">
                        <a:spcAft>
                          <a:spcPts val="0"/>
                        </a:spcAft>
                      </a:pPr>
                      <a:r>
                        <a:rPr lang="zh-CN" sz="2200" kern="100">
                          <a:effectLst/>
                          <a:latin typeface="+mn-ea"/>
                          <a:ea typeface="+mn-ea"/>
                          <a:cs typeface="Times New Roman" panose="02020603050405020304" pitchFamily="18" charset="0"/>
                        </a:rPr>
                        <a:t>法兰克福</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631</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572</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dirty="0">
                          <a:effectLst/>
                          <a:latin typeface="+mn-ea"/>
                          <a:ea typeface="+mn-ea"/>
                          <a:cs typeface="Times New Roman" panose="02020603050405020304" pitchFamily="18" charset="0"/>
                        </a:rPr>
                        <a:t>601</a:t>
                      </a:r>
                      <a:endParaRPr lang="zh-CN" sz="2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发现</a:t>
            </a:r>
            <a:r>
              <a:rPr lang="en-US" altLang="zh-CN" sz="4000" dirty="0">
                <a:solidFill>
                  <a:schemeClr val="bg1"/>
                </a:solidFill>
                <a:latin typeface="方正兰亭黑_GBK" panose="02000000000000000000" charset="-122"/>
                <a:ea typeface="方正兰亭黑_GBK" panose="02000000000000000000" charset="-122"/>
                <a:sym typeface="+mn-ea"/>
              </a:rPr>
              <a:t>2</a:t>
            </a:r>
            <a:r>
              <a:rPr lang="zh-CN" altLang="en-US" sz="4000" dirty="0">
                <a:solidFill>
                  <a:schemeClr val="bg1"/>
                </a:solidFill>
                <a:latin typeface="方正兰亭黑_GBK" panose="02000000000000000000" charset="-122"/>
                <a:ea typeface="方正兰亭黑_GBK" panose="02000000000000000000" charset="-122"/>
                <a:sym typeface="+mn-ea"/>
              </a:rPr>
              <a:t>：窃取数字货币</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128885" cy="1615827"/>
          </a:xfrm>
          <a:prstGeom prst="rect">
            <a:avLst/>
          </a:prstGeom>
          <a:noFill/>
        </p:spPr>
        <p:txBody>
          <a:bodyPr wrap="square" numCol="1" rtlCol="0" anchor="t">
            <a:spAutoFit/>
          </a:bodyPr>
          <a:lstStyle/>
          <a:p>
            <a:pPr marL="45720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敏感</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模块：</a:t>
            </a:r>
            <a:r>
              <a:rPr lang="en-US" altLang="zh-CN" sz="2200" dirty="0">
                <a:solidFill>
                  <a:srgbClr val="FFFFFF"/>
                </a:solidFill>
                <a:latin typeface="微软雅黑" panose="020B0503020204020204" pitchFamily="34" charset="-122"/>
                <a:ea typeface="微软雅黑" panose="020B0503020204020204" pitchFamily="34" charset="-122"/>
                <a:sym typeface="+mn-ea"/>
              </a:rPr>
              <a:t>eth</a:t>
            </a:r>
            <a:r>
              <a:rPr lang="zh-CN" altLang="en-US" sz="2200" dirty="0">
                <a:solidFill>
                  <a:srgbClr val="FFFFFF"/>
                </a:solidFill>
                <a:latin typeface="微软雅黑" panose="020B0503020204020204" pitchFamily="34" charset="-122"/>
                <a:ea typeface="微软雅黑" panose="020B0503020204020204" pitchFamily="34" charset="-122"/>
                <a:sym typeface="+mn-ea"/>
              </a:rPr>
              <a:t>、</a:t>
            </a:r>
            <a:r>
              <a:rPr lang="en-US" altLang="zh-CN" sz="2200" dirty="0">
                <a:solidFill>
                  <a:srgbClr val="FFFFFF"/>
                </a:solidFill>
                <a:latin typeface="微软雅黑" panose="020B0503020204020204" pitchFamily="34" charset="-122"/>
                <a:ea typeface="微软雅黑" panose="020B0503020204020204" pitchFamily="34" charset="-122"/>
                <a:sym typeface="+mn-ea"/>
              </a:rPr>
              <a:t>personal</a:t>
            </a:r>
            <a:r>
              <a:rPr lang="zh-CN" altLang="en-US" sz="2200" dirty="0">
                <a:solidFill>
                  <a:srgbClr val="FFFFFF"/>
                </a:solidFill>
                <a:latin typeface="微软雅黑" panose="020B0503020204020204" pitchFamily="34" charset="-122"/>
                <a:ea typeface="微软雅黑" panose="020B0503020204020204" pitchFamily="34" charset="-122"/>
                <a:sym typeface="+mn-ea"/>
              </a:rPr>
              <a:t>；</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敏感</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接口：</a:t>
            </a:r>
            <a:r>
              <a:rPr lang="en-US" altLang="zh-CN" sz="2200" dirty="0">
                <a:solidFill>
                  <a:srgbClr val="FFFFFF"/>
                </a:solidFill>
                <a:latin typeface="微软雅黑" panose="020B0503020204020204" pitchFamily="34" charset="-122"/>
                <a:ea typeface="微软雅黑" panose="020B0503020204020204" pitchFamily="34" charset="-122"/>
                <a:sym typeface="+mn-ea"/>
              </a:rPr>
              <a:t>eth(personal)_</a:t>
            </a:r>
            <a:r>
              <a:rPr lang="en-US" altLang="zh-CN" sz="2200" dirty="0" err="1">
                <a:solidFill>
                  <a:srgbClr val="FFFFFF"/>
                </a:solidFill>
                <a:latin typeface="微软雅黑" panose="020B0503020204020204" pitchFamily="34" charset="-122"/>
                <a:ea typeface="微软雅黑" panose="020B0503020204020204" pitchFamily="34" charset="-122"/>
                <a:sym typeface="+mn-ea"/>
              </a:rPr>
              <a:t>sendTransaction</a:t>
            </a:r>
            <a:r>
              <a:rPr lang="zh-CN" altLang="en-US" sz="2200" dirty="0">
                <a:solidFill>
                  <a:srgbClr val="FFFFFF"/>
                </a:solidFill>
                <a:latin typeface="微软雅黑" panose="020B0503020204020204" pitchFamily="34" charset="-122"/>
                <a:ea typeface="微软雅黑" panose="020B0503020204020204" pitchFamily="34" charset="-122"/>
                <a:sym typeface="+mn-ea"/>
              </a:rPr>
              <a:t>、 </a:t>
            </a:r>
            <a:r>
              <a:rPr lang="en-US" altLang="zh-CN" sz="2200" dirty="0" err="1">
                <a:solidFill>
                  <a:srgbClr val="FFFFFF"/>
                </a:solidFill>
                <a:latin typeface="微软雅黑" panose="020B0503020204020204" pitchFamily="34" charset="-122"/>
                <a:ea typeface="微软雅黑" panose="020B0503020204020204" pitchFamily="34" charset="-122"/>
                <a:sym typeface="+mn-ea"/>
              </a:rPr>
              <a:t>eth_signTransaction</a:t>
            </a:r>
            <a:r>
              <a:rPr lang="zh-CN" altLang="en-US" sz="2200" dirty="0">
                <a:solidFill>
                  <a:srgbClr val="FFFFFF"/>
                </a:solidFill>
                <a:latin typeface="微软雅黑" panose="020B0503020204020204" pitchFamily="34" charset="-122"/>
                <a:ea typeface="微软雅黑" panose="020B0503020204020204" pitchFamily="34" charset="-122"/>
                <a:sym typeface="+mn-ea"/>
              </a:rPr>
              <a:t>；</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窃取数字货币是主要攻击手段，但窃取目标不仅是以太币。</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p:txBody>
      </p:sp>
      <p:graphicFrame>
        <p:nvGraphicFramePr>
          <p:cNvPr id="6" name="表格 5"/>
          <p:cNvGraphicFramePr>
            <a:graphicFrameLocks noGrp="1"/>
          </p:cNvGraphicFramePr>
          <p:nvPr/>
        </p:nvGraphicFramePr>
        <p:xfrm>
          <a:off x="397192" y="4085977"/>
          <a:ext cx="11449050" cy="2523029"/>
        </p:xfrm>
        <a:graphic>
          <a:graphicData uri="http://schemas.openxmlformats.org/drawingml/2006/table">
            <a:tbl>
              <a:tblPr firstRow="1" firstCol="1" bandRow="1">
                <a:tableStyleId>{5C22544A-7EE6-4342-B048-85BDC9FD1C3A}</a:tableStyleId>
              </a:tblPr>
              <a:tblGrid>
                <a:gridCol w="2291423">
                  <a:extLst>
                    <a:ext uri="{9D8B030D-6E8A-4147-A177-3AD203B41FA5}">
                      <a16:colId xmlns:a16="http://schemas.microsoft.com/office/drawing/2014/main" val="20000"/>
                    </a:ext>
                  </a:extLst>
                </a:gridCol>
                <a:gridCol w="2292767">
                  <a:extLst>
                    <a:ext uri="{9D8B030D-6E8A-4147-A177-3AD203B41FA5}">
                      <a16:colId xmlns:a16="http://schemas.microsoft.com/office/drawing/2014/main" val="20001"/>
                    </a:ext>
                  </a:extLst>
                </a:gridCol>
                <a:gridCol w="2292767">
                  <a:extLst>
                    <a:ext uri="{9D8B030D-6E8A-4147-A177-3AD203B41FA5}">
                      <a16:colId xmlns:a16="http://schemas.microsoft.com/office/drawing/2014/main" val="20002"/>
                    </a:ext>
                  </a:extLst>
                </a:gridCol>
                <a:gridCol w="2291423">
                  <a:extLst>
                    <a:ext uri="{9D8B030D-6E8A-4147-A177-3AD203B41FA5}">
                      <a16:colId xmlns:a16="http://schemas.microsoft.com/office/drawing/2014/main" val="20003"/>
                    </a:ext>
                  </a:extLst>
                </a:gridCol>
                <a:gridCol w="2280670">
                  <a:extLst>
                    <a:ext uri="{9D8B030D-6E8A-4147-A177-3AD203B41FA5}">
                      <a16:colId xmlns:a16="http://schemas.microsoft.com/office/drawing/2014/main" val="20004"/>
                    </a:ext>
                  </a:extLst>
                </a:gridCol>
              </a:tblGrid>
              <a:tr h="772766">
                <a:tc>
                  <a:txBody>
                    <a:bodyPr/>
                    <a:lstStyle/>
                    <a:p>
                      <a:pPr algn="ctr">
                        <a:spcAft>
                          <a:spcPts val="0"/>
                        </a:spcAft>
                      </a:pPr>
                      <a:r>
                        <a:rPr lang="zh-CN" sz="2200" b="1" kern="100">
                          <a:effectLst/>
                          <a:latin typeface="+mn-ea"/>
                          <a:ea typeface="+mn-ea"/>
                          <a:cs typeface="Times New Roman" panose="02020603050405020304" pitchFamily="18" charset="0"/>
                        </a:rPr>
                        <a:t>节点位置</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a:effectLst/>
                          <a:latin typeface="+mn-ea"/>
                          <a:ea typeface="+mn-ea"/>
                          <a:cs typeface="Times New Roman" panose="02020603050405020304" pitchFamily="18" charset="0"/>
                        </a:rPr>
                        <a:t>捕获攻击者账户</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altLang="en-US" sz="2200" b="1" kern="100" dirty="0">
                          <a:effectLst/>
                          <a:latin typeface="+mn-ea"/>
                          <a:ea typeface="+mn-ea"/>
                          <a:cs typeface="Times New Roman" panose="02020603050405020304" pitchFamily="18" charset="0"/>
                        </a:rPr>
                        <a:t>代币</a:t>
                      </a:r>
                      <a:r>
                        <a:rPr lang="zh-CN" sz="2200" b="1" kern="100" dirty="0">
                          <a:effectLst/>
                          <a:latin typeface="+mn-ea"/>
                          <a:ea typeface="+mn-ea"/>
                          <a:cs typeface="Times New Roman" panose="02020603050405020304" pitchFamily="18" charset="0"/>
                        </a:rPr>
                        <a:t>种类</a:t>
                      </a:r>
                      <a:endParaRPr lang="zh-CN" sz="22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dirty="0">
                          <a:effectLst/>
                          <a:latin typeface="+mn-ea"/>
                          <a:ea typeface="+mn-ea"/>
                          <a:cs typeface="Times New Roman" panose="02020603050405020304" pitchFamily="18" charset="0"/>
                        </a:rPr>
                        <a:t>探知脆弱节点</a:t>
                      </a:r>
                      <a:endParaRPr lang="zh-CN" sz="22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a:effectLst/>
                          <a:latin typeface="+mn-ea"/>
                          <a:ea typeface="+mn-ea"/>
                          <a:cs typeface="Times New Roman" panose="02020603050405020304" pitchFamily="18" charset="0"/>
                        </a:rPr>
                        <a:t>受威胁帐号数量</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83421">
                <a:tc>
                  <a:txBody>
                    <a:bodyPr/>
                    <a:lstStyle/>
                    <a:p>
                      <a:pPr algn="ctr">
                        <a:spcAft>
                          <a:spcPts val="0"/>
                        </a:spcAft>
                      </a:pPr>
                      <a:r>
                        <a:rPr lang="zh-CN" sz="2200" kern="100">
                          <a:effectLst/>
                          <a:latin typeface="+mn-ea"/>
                          <a:ea typeface="+mn-ea"/>
                          <a:cs typeface="Times New Roman" panose="02020603050405020304" pitchFamily="18" charset="0"/>
                        </a:rPr>
                        <a:t>香港</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35</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0</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158</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53,082</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83421">
                <a:tc>
                  <a:txBody>
                    <a:bodyPr/>
                    <a:lstStyle/>
                    <a:p>
                      <a:pPr algn="ctr">
                        <a:spcAft>
                          <a:spcPts val="0"/>
                        </a:spcAft>
                      </a:pPr>
                      <a:r>
                        <a:rPr lang="zh-CN" sz="2200" kern="100">
                          <a:effectLst/>
                          <a:latin typeface="+mn-ea"/>
                          <a:ea typeface="+mn-ea"/>
                          <a:cs typeface="Times New Roman" panose="02020603050405020304" pitchFamily="18" charset="0"/>
                        </a:rPr>
                        <a:t>硅谷</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36</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22</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163</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54,095</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83421">
                <a:tc>
                  <a:txBody>
                    <a:bodyPr/>
                    <a:lstStyle/>
                    <a:p>
                      <a:pPr algn="ctr">
                        <a:spcAft>
                          <a:spcPts val="0"/>
                        </a:spcAft>
                      </a:pPr>
                      <a:r>
                        <a:rPr lang="zh-CN" sz="2200" kern="100">
                          <a:effectLst/>
                          <a:latin typeface="+mn-ea"/>
                          <a:ea typeface="+mn-ea"/>
                          <a:cs typeface="Times New Roman" panose="02020603050405020304" pitchFamily="18" charset="0"/>
                        </a:rPr>
                        <a:t>法兰克福</a:t>
                      </a:r>
                    </a:p>
                  </a:txBody>
                  <a:tcPr marL="68580" marR="68580" marT="0" marB="0" anchor="ctr"/>
                </a:tc>
                <a:tc>
                  <a:txBody>
                    <a:bodyPr/>
                    <a:lstStyle/>
                    <a:p>
                      <a:pPr algn="ctr">
                        <a:spcAft>
                          <a:spcPts val="0"/>
                        </a:spcAft>
                      </a:pPr>
                      <a:r>
                        <a:rPr lang="en-US" sz="2200" kern="100" dirty="0">
                          <a:effectLst/>
                          <a:latin typeface="+mn-ea"/>
                          <a:ea typeface="+mn-ea"/>
                          <a:cs typeface="Times New Roman" panose="02020603050405020304" pitchFamily="18" charset="0"/>
                        </a:rPr>
                        <a:t>17</a:t>
                      </a:r>
                      <a:endParaRPr lang="zh-CN" sz="22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dirty="0">
                          <a:effectLst/>
                          <a:latin typeface="+mn-ea"/>
                          <a:ea typeface="+mn-ea"/>
                          <a:cs typeface="Times New Roman" panose="02020603050405020304" pitchFamily="18" charset="0"/>
                        </a:rPr>
                        <a:t>21</a:t>
                      </a:r>
                      <a:endParaRPr lang="zh-CN" sz="22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165</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dirty="0">
                          <a:effectLst/>
                          <a:latin typeface="+mn-ea"/>
                          <a:ea typeface="+mn-ea"/>
                          <a:cs typeface="Times New Roman" panose="02020603050405020304" pitchFamily="18" charset="0"/>
                        </a:rPr>
                        <a:t>54,220</a:t>
                      </a:r>
                      <a:endParaRPr lang="zh-CN" sz="2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发现</a:t>
            </a:r>
            <a:r>
              <a:rPr lang="en-US" altLang="zh-CN" sz="4000" dirty="0">
                <a:solidFill>
                  <a:schemeClr val="bg1"/>
                </a:solidFill>
                <a:latin typeface="方正兰亭黑_GBK" panose="02000000000000000000" charset="-122"/>
                <a:ea typeface="方正兰亭黑_GBK" panose="02000000000000000000" charset="-122"/>
                <a:sym typeface="+mn-ea"/>
              </a:rPr>
              <a:t>3</a:t>
            </a:r>
            <a:r>
              <a:rPr lang="zh-CN" altLang="en-US" sz="4000" dirty="0">
                <a:solidFill>
                  <a:schemeClr val="bg1"/>
                </a:solidFill>
                <a:latin typeface="方正兰亭黑_GBK" panose="02000000000000000000" charset="-122"/>
                <a:ea typeface="方正兰亭黑_GBK" panose="02000000000000000000" charset="-122"/>
                <a:sym typeface="+mn-ea"/>
              </a:rPr>
              <a:t>：账户暴力破解</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128885" cy="1615827"/>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敏感</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模块：</a:t>
            </a:r>
            <a:r>
              <a:rPr lang="en-US" altLang="zh-CN" sz="2200" dirty="0">
                <a:solidFill>
                  <a:srgbClr val="FFFFFF"/>
                </a:solidFill>
                <a:latin typeface="微软雅黑" panose="020B0503020204020204" pitchFamily="34" charset="-122"/>
                <a:ea typeface="微软雅黑" panose="020B0503020204020204" pitchFamily="34" charset="-122"/>
                <a:sym typeface="+mn-ea"/>
              </a:rPr>
              <a:t>personal</a:t>
            </a:r>
            <a:r>
              <a:rPr lang="zh-CN" altLang="en-US" sz="2200" dirty="0">
                <a:solidFill>
                  <a:srgbClr val="FFFFFF"/>
                </a:solidFill>
                <a:latin typeface="微软雅黑" panose="020B0503020204020204" pitchFamily="34" charset="-122"/>
                <a:ea typeface="微软雅黑" panose="020B0503020204020204" pitchFamily="34" charset="-122"/>
                <a:sym typeface="+mn-ea"/>
              </a:rPr>
              <a:t>、</a:t>
            </a:r>
            <a:r>
              <a:rPr lang="en-US" altLang="zh-CN" sz="2200" dirty="0" err="1">
                <a:solidFill>
                  <a:srgbClr val="FFFFFF"/>
                </a:solidFill>
                <a:latin typeface="微软雅黑" panose="020B0503020204020204" pitchFamily="34" charset="-122"/>
                <a:ea typeface="微软雅黑" panose="020B0503020204020204" pitchFamily="34" charset="-122"/>
                <a:sym typeface="+mn-ea"/>
              </a:rPr>
              <a:t>parity_accounts</a:t>
            </a:r>
            <a:r>
              <a:rPr lang="zh-CN" altLang="en-US" sz="2200" dirty="0">
                <a:solidFill>
                  <a:srgbClr val="FFFFFF"/>
                </a:solidFill>
                <a:latin typeface="微软雅黑" panose="020B0503020204020204" pitchFamily="34" charset="-122"/>
                <a:ea typeface="微软雅黑" panose="020B0503020204020204" pitchFamily="34" charset="-122"/>
                <a:sym typeface="+mn-ea"/>
              </a:rPr>
              <a:t>；</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敏感</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接口：</a:t>
            </a:r>
            <a:r>
              <a:rPr lang="en-US" altLang="zh-CN" sz="2200" dirty="0" err="1">
                <a:solidFill>
                  <a:srgbClr val="FFFFFF"/>
                </a:solidFill>
                <a:latin typeface="微软雅黑" panose="020B0503020204020204" pitchFamily="34" charset="-122"/>
                <a:ea typeface="微软雅黑" panose="020B0503020204020204" pitchFamily="34" charset="-122"/>
                <a:sym typeface="+mn-ea"/>
              </a:rPr>
              <a:t>personal_unlockAccount</a:t>
            </a:r>
            <a:r>
              <a:rPr lang="zh-CN" altLang="en-US" sz="2200" dirty="0">
                <a:solidFill>
                  <a:srgbClr val="FFFFFF"/>
                </a:solidFill>
                <a:latin typeface="微软雅黑" panose="020B0503020204020204" pitchFamily="34" charset="-122"/>
                <a:ea typeface="微软雅黑" panose="020B0503020204020204" pitchFamily="34" charset="-122"/>
                <a:sym typeface="+mn-ea"/>
              </a:rPr>
              <a:t>、</a:t>
            </a:r>
            <a:r>
              <a:rPr lang="en-US" altLang="zh-CN" sz="2200" dirty="0" err="1">
                <a:solidFill>
                  <a:srgbClr val="FFFFFF"/>
                </a:solidFill>
                <a:latin typeface="微软雅黑" panose="020B0503020204020204" pitchFamily="34" charset="-122"/>
                <a:ea typeface="微软雅黑" panose="020B0503020204020204" pitchFamily="34" charset="-122"/>
                <a:sym typeface="+mn-ea"/>
              </a:rPr>
              <a:t>parity_exportAccount</a:t>
            </a:r>
            <a:r>
              <a:rPr lang="en-US" altLang="zh-CN" sz="2200" dirty="0">
                <a:solidFill>
                  <a:srgbClr val="FFFFFF"/>
                </a:solidFill>
                <a:latin typeface="微软雅黑" panose="020B0503020204020204" pitchFamily="34" charset="-122"/>
                <a:ea typeface="微软雅黑" panose="020B0503020204020204" pitchFamily="34" charset="-122"/>
                <a:sym typeface="+mn-ea"/>
              </a:rPr>
              <a:t>;</a:t>
            </a: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接受账户地址及密码参数，并能反馈给攻击者密码是否正确的信息。</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p:txBody>
      </p:sp>
      <p:graphicFrame>
        <p:nvGraphicFramePr>
          <p:cNvPr id="6" name="表格 5"/>
          <p:cNvGraphicFramePr>
            <a:graphicFrameLocks noGrp="1"/>
          </p:cNvGraphicFramePr>
          <p:nvPr/>
        </p:nvGraphicFramePr>
        <p:xfrm>
          <a:off x="397192" y="4170571"/>
          <a:ext cx="11449050" cy="2523029"/>
        </p:xfrm>
        <a:graphic>
          <a:graphicData uri="http://schemas.openxmlformats.org/drawingml/2006/table">
            <a:tbl>
              <a:tblPr firstRow="1" firstCol="1" bandRow="1">
                <a:tableStyleId>{5C22544A-7EE6-4342-B048-85BDC9FD1C3A}</a:tableStyleId>
              </a:tblPr>
              <a:tblGrid>
                <a:gridCol w="2291423">
                  <a:extLst>
                    <a:ext uri="{9D8B030D-6E8A-4147-A177-3AD203B41FA5}">
                      <a16:colId xmlns:a16="http://schemas.microsoft.com/office/drawing/2014/main" val="20000"/>
                    </a:ext>
                  </a:extLst>
                </a:gridCol>
                <a:gridCol w="2292767">
                  <a:extLst>
                    <a:ext uri="{9D8B030D-6E8A-4147-A177-3AD203B41FA5}">
                      <a16:colId xmlns:a16="http://schemas.microsoft.com/office/drawing/2014/main" val="20001"/>
                    </a:ext>
                  </a:extLst>
                </a:gridCol>
                <a:gridCol w="2292767">
                  <a:extLst>
                    <a:ext uri="{9D8B030D-6E8A-4147-A177-3AD203B41FA5}">
                      <a16:colId xmlns:a16="http://schemas.microsoft.com/office/drawing/2014/main" val="20002"/>
                    </a:ext>
                  </a:extLst>
                </a:gridCol>
                <a:gridCol w="2291423">
                  <a:extLst>
                    <a:ext uri="{9D8B030D-6E8A-4147-A177-3AD203B41FA5}">
                      <a16:colId xmlns:a16="http://schemas.microsoft.com/office/drawing/2014/main" val="20003"/>
                    </a:ext>
                  </a:extLst>
                </a:gridCol>
                <a:gridCol w="2280670">
                  <a:extLst>
                    <a:ext uri="{9D8B030D-6E8A-4147-A177-3AD203B41FA5}">
                      <a16:colId xmlns:a16="http://schemas.microsoft.com/office/drawing/2014/main" val="20004"/>
                    </a:ext>
                  </a:extLst>
                </a:gridCol>
              </a:tblGrid>
              <a:tr h="772766">
                <a:tc>
                  <a:txBody>
                    <a:bodyPr/>
                    <a:lstStyle/>
                    <a:p>
                      <a:pPr algn="ctr">
                        <a:spcAft>
                          <a:spcPts val="0"/>
                        </a:spcAft>
                      </a:pPr>
                      <a:r>
                        <a:rPr lang="zh-CN" sz="2200" b="1" kern="100">
                          <a:effectLst/>
                          <a:latin typeface="+mn-ea"/>
                          <a:ea typeface="+mn-ea"/>
                          <a:cs typeface="Times New Roman" panose="02020603050405020304" pitchFamily="18" charset="0"/>
                        </a:rPr>
                        <a:t>节点位置</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dirty="0">
                          <a:effectLst/>
                          <a:latin typeface="+mn-ea"/>
                          <a:ea typeface="+mn-ea"/>
                          <a:cs typeface="Times New Roman" panose="02020603050405020304" pitchFamily="18" charset="0"/>
                        </a:rPr>
                        <a:t>捕获字典大小</a:t>
                      </a:r>
                      <a:endParaRPr lang="zh-CN" sz="22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dirty="0">
                          <a:effectLst/>
                          <a:latin typeface="+mn-ea"/>
                          <a:ea typeface="+mn-ea"/>
                          <a:cs typeface="Times New Roman" panose="02020603050405020304" pitchFamily="18" charset="0"/>
                        </a:rPr>
                        <a:t>探知脆弱节点</a:t>
                      </a:r>
                      <a:endParaRPr lang="zh-CN" sz="22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dirty="0">
                          <a:effectLst/>
                          <a:latin typeface="+mn-ea"/>
                          <a:ea typeface="+mn-ea"/>
                          <a:cs typeface="Times New Roman" panose="02020603050405020304" pitchFamily="18" charset="0"/>
                        </a:rPr>
                        <a:t>受威胁帐号数量</a:t>
                      </a:r>
                      <a:endParaRPr lang="zh-CN" sz="22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a:effectLst/>
                          <a:latin typeface="+mn-ea"/>
                          <a:ea typeface="+mn-ea"/>
                          <a:cs typeface="Times New Roman" panose="02020603050405020304" pitchFamily="18" charset="0"/>
                        </a:rPr>
                        <a:t>节点位置</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83421">
                <a:tc>
                  <a:txBody>
                    <a:bodyPr/>
                    <a:lstStyle/>
                    <a:p>
                      <a:pPr algn="ctr">
                        <a:spcAft>
                          <a:spcPts val="0"/>
                        </a:spcAft>
                      </a:pPr>
                      <a:r>
                        <a:rPr lang="zh-CN" sz="2200" kern="100">
                          <a:effectLst/>
                          <a:latin typeface="+mn-ea"/>
                          <a:ea typeface="+mn-ea"/>
                          <a:cs typeface="Times New Roman" panose="02020603050405020304" pitchFamily="18" charset="0"/>
                        </a:rPr>
                        <a:t>香港</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731</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123</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53,043</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kern="100">
                          <a:effectLst/>
                          <a:latin typeface="+mn-ea"/>
                          <a:ea typeface="+mn-ea"/>
                          <a:cs typeface="Times New Roman" panose="02020603050405020304" pitchFamily="18" charset="0"/>
                        </a:rPr>
                        <a:t>香港</a:t>
                      </a:r>
                    </a:p>
                  </a:txBody>
                  <a:tcPr marL="68580" marR="68580" marT="0" marB="0" anchor="ctr"/>
                </a:tc>
                <a:extLst>
                  <a:ext uri="{0D108BD9-81ED-4DB2-BD59-A6C34878D82A}">
                    <a16:rowId xmlns:a16="http://schemas.microsoft.com/office/drawing/2014/main" val="10001"/>
                  </a:ext>
                </a:extLst>
              </a:tr>
              <a:tr h="583421">
                <a:tc>
                  <a:txBody>
                    <a:bodyPr/>
                    <a:lstStyle/>
                    <a:p>
                      <a:pPr algn="ctr">
                        <a:spcAft>
                          <a:spcPts val="0"/>
                        </a:spcAft>
                      </a:pPr>
                      <a:r>
                        <a:rPr lang="zh-CN" sz="2200" kern="100">
                          <a:effectLst/>
                          <a:latin typeface="+mn-ea"/>
                          <a:ea typeface="+mn-ea"/>
                          <a:cs typeface="Times New Roman" panose="02020603050405020304" pitchFamily="18" charset="0"/>
                        </a:rPr>
                        <a:t>硅谷</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721</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124</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54,050</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kern="100">
                          <a:effectLst/>
                          <a:latin typeface="+mn-ea"/>
                          <a:ea typeface="+mn-ea"/>
                          <a:cs typeface="Times New Roman" panose="02020603050405020304" pitchFamily="18" charset="0"/>
                        </a:rPr>
                        <a:t>硅谷</a:t>
                      </a:r>
                    </a:p>
                  </a:txBody>
                  <a:tcPr marL="68580" marR="68580" marT="0" marB="0" anchor="ctr"/>
                </a:tc>
                <a:extLst>
                  <a:ext uri="{0D108BD9-81ED-4DB2-BD59-A6C34878D82A}">
                    <a16:rowId xmlns:a16="http://schemas.microsoft.com/office/drawing/2014/main" val="10002"/>
                  </a:ext>
                </a:extLst>
              </a:tr>
              <a:tr h="583421">
                <a:tc>
                  <a:txBody>
                    <a:bodyPr/>
                    <a:lstStyle/>
                    <a:p>
                      <a:pPr algn="ctr">
                        <a:spcAft>
                          <a:spcPts val="0"/>
                        </a:spcAft>
                      </a:pPr>
                      <a:r>
                        <a:rPr lang="zh-CN" sz="2200" kern="100">
                          <a:effectLst/>
                          <a:latin typeface="+mn-ea"/>
                          <a:ea typeface="+mn-ea"/>
                          <a:cs typeface="Times New Roman" panose="02020603050405020304" pitchFamily="18" charset="0"/>
                        </a:rPr>
                        <a:t>法兰克福</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629</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dirty="0">
                          <a:effectLst/>
                          <a:latin typeface="+mn-ea"/>
                          <a:ea typeface="+mn-ea"/>
                          <a:cs typeface="Times New Roman" panose="02020603050405020304" pitchFamily="18" charset="0"/>
                        </a:rPr>
                        <a:t>126</a:t>
                      </a:r>
                      <a:endParaRPr lang="zh-CN" sz="22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54,176</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kern="100" dirty="0">
                          <a:effectLst/>
                          <a:latin typeface="+mn-ea"/>
                          <a:ea typeface="+mn-ea"/>
                          <a:cs typeface="Times New Roman" panose="02020603050405020304" pitchFamily="18" charset="0"/>
                        </a:rPr>
                        <a:t>法兰克福</a:t>
                      </a:r>
                    </a:p>
                  </a:txBody>
                  <a:tcPr marL="68580" marR="6858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发现</a:t>
            </a:r>
            <a:r>
              <a:rPr lang="en-US" altLang="zh-CN" sz="4000" dirty="0">
                <a:solidFill>
                  <a:schemeClr val="bg1"/>
                </a:solidFill>
                <a:latin typeface="方正兰亭黑_GBK" panose="02000000000000000000" charset="-122"/>
                <a:ea typeface="方正兰亭黑_GBK" panose="02000000000000000000" charset="-122"/>
                <a:sym typeface="+mn-ea"/>
              </a:rPr>
              <a:t>4</a:t>
            </a:r>
            <a:r>
              <a:rPr lang="zh-CN" altLang="en-US" sz="4000" dirty="0">
                <a:solidFill>
                  <a:schemeClr val="bg1"/>
                </a:solidFill>
                <a:latin typeface="方正兰亭黑_GBK" panose="02000000000000000000" charset="-122"/>
                <a:ea typeface="方正兰亭黑_GBK" panose="02000000000000000000" charset="-122"/>
                <a:sym typeface="+mn-ea"/>
              </a:rPr>
              <a:t>：丢失挖矿奖励</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128885" cy="1615827"/>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敏感</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模块：</a:t>
            </a:r>
            <a:r>
              <a:rPr lang="en-US" altLang="zh-CN" sz="2200" dirty="0">
                <a:solidFill>
                  <a:srgbClr val="FFFFFF"/>
                </a:solidFill>
                <a:latin typeface="微软雅黑" panose="020B0503020204020204" pitchFamily="34" charset="-122"/>
                <a:ea typeface="微软雅黑" panose="020B0503020204020204" pitchFamily="34" charset="-122"/>
                <a:sym typeface="+mn-ea"/>
              </a:rPr>
              <a:t>miner</a:t>
            </a:r>
            <a:r>
              <a:rPr lang="zh-CN" altLang="en-US" sz="2200" dirty="0">
                <a:solidFill>
                  <a:srgbClr val="FFFFFF"/>
                </a:solidFill>
                <a:latin typeface="微软雅黑" panose="020B0503020204020204" pitchFamily="34" charset="-122"/>
                <a:ea typeface="微软雅黑" panose="020B0503020204020204" pitchFamily="34" charset="-122"/>
                <a:sym typeface="+mn-ea"/>
              </a:rPr>
              <a:t>；</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敏感</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接口：</a:t>
            </a:r>
            <a:r>
              <a:rPr lang="en-US" altLang="zh-CN" sz="2200" dirty="0" err="1">
                <a:solidFill>
                  <a:srgbClr val="FFFFFF"/>
                </a:solidFill>
                <a:latin typeface="微软雅黑" panose="020B0503020204020204" pitchFamily="34" charset="-122"/>
                <a:ea typeface="微软雅黑" panose="020B0503020204020204" pitchFamily="34" charset="-122"/>
                <a:sym typeface="+mn-ea"/>
              </a:rPr>
              <a:t>miner_setEtherbase</a:t>
            </a:r>
            <a:r>
              <a:rPr lang="en-US" altLang="zh-CN" sz="2200" dirty="0">
                <a:solidFill>
                  <a:srgbClr val="FFFFFF"/>
                </a:solidFill>
                <a:latin typeface="微软雅黑" panose="020B0503020204020204" pitchFamily="34" charset="-122"/>
                <a:ea typeface="微软雅黑" panose="020B0503020204020204" pitchFamily="34" charset="-122"/>
                <a:sym typeface="+mn-ea"/>
              </a:rPr>
              <a:t> ;</a:t>
            </a: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将挖矿奖励的接收账户设置为指定账户。</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p:txBody>
      </p:sp>
      <p:graphicFrame>
        <p:nvGraphicFramePr>
          <p:cNvPr id="6" name="表格 5"/>
          <p:cNvGraphicFramePr>
            <a:graphicFrameLocks noGrp="1"/>
          </p:cNvGraphicFramePr>
          <p:nvPr/>
        </p:nvGraphicFramePr>
        <p:xfrm>
          <a:off x="2424611" y="4170571"/>
          <a:ext cx="7394212" cy="2523029"/>
        </p:xfrm>
        <a:graphic>
          <a:graphicData uri="http://schemas.openxmlformats.org/drawingml/2006/table">
            <a:tbl>
              <a:tblPr firstRow="1" firstCol="1" bandRow="1">
                <a:tableStyleId>{5C22544A-7EE6-4342-B048-85BDC9FD1C3A}</a:tableStyleId>
              </a:tblPr>
              <a:tblGrid>
                <a:gridCol w="2463774">
                  <a:extLst>
                    <a:ext uri="{9D8B030D-6E8A-4147-A177-3AD203B41FA5}">
                      <a16:colId xmlns:a16="http://schemas.microsoft.com/office/drawing/2014/main" val="20000"/>
                    </a:ext>
                  </a:extLst>
                </a:gridCol>
                <a:gridCol w="2465219">
                  <a:extLst>
                    <a:ext uri="{9D8B030D-6E8A-4147-A177-3AD203B41FA5}">
                      <a16:colId xmlns:a16="http://schemas.microsoft.com/office/drawing/2014/main" val="20001"/>
                    </a:ext>
                  </a:extLst>
                </a:gridCol>
                <a:gridCol w="2465219">
                  <a:extLst>
                    <a:ext uri="{9D8B030D-6E8A-4147-A177-3AD203B41FA5}">
                      <a16:colId xmlns:a16="http://schemas.microsoft.com/office/drawing/2014/main" val="20002"/>
                    </a:ext>
                  </a:extLst>
                </a:gridCol>
              </a:tblGrid>
              <a:tr h="772766">
                <a:tc>
                  <a:txBody>
                    <a:bodyPr/>
                    <a:lstStyle/>
                    <a:p>
                      <a:pPr algn="ctr">
                        <a:spcAft>
                          <a:spcPts val="0"/>
                        </a:spcAft>
                      </a:pPr>
                      <a:r>
                        <a:rPr lang="zh-CN" sz="2200" b="1" kern="100">
                          <a:effectLst/>
                          <a:latin typeface="+mn-ea"/>
                          <a:ea typeface="+mn-ea"/>
                          <a:cs typeface="Times New Roman" panose="02020603050405020304" pitchFamily="18" charset="0"/>
                        </a:rPr>
                        <a:t>节点位置</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a:effectLst/>
                          <a:latin typeface="+mn-ea"/>
                          <a:ea typeface="+mn-ea"/>
                          <a:cs typeface="Times New Roman" panose="02020603050405020304" pitchFamily="18" charset="0"/>
                        </a:rPr>
                        <a:t>捕获攻击账户</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sz="2200" b="1" kern="100" dirty="0">
                          <a:effectLst/>
                          <a:latin typeface="+mn-ea"/>
                          <a:ea typeface="+mn-ea"/>
                          <a:cs typeface="Times New Roman" panose="02020603050405020304" pitchFamily="18" charset="0"/>
                        </a:rPr>
                        <a:t>探知总脆弱节点</a:t>
                      </a:r>
                      <a:r>
                        <a:rPr lang="en-US" sz="2200" b="1" kern="100" baseline="30000" dirty="0">
                          <a:effectLst/>
                          <a:latin typeface="+mn-ea"/>
                          <a:ea typeface="+mn-ea"/>
                          <a:cs typeface="Times New Roman" panose="02020603050405020304" pitchFamily="18" charset="0"/>
                        </a:rPr>
                        <a:t> </a:t>
                      </a:r>
                      <a:r>
                        <a:rPr lang="en-US" sz="2200" b="1" kern="100" dirty="0">
                          <a:effectLst/>
                          <a:latin typeface="+mn-ea"/>
                          <a:ea typeface="+mn-ea"/>
                          <a:cs typeface="Times New Roman" panose="02020603050405020304" pitchFamily="18" charset="0"/>
                        </a:rPr>
                        <a:t>/ </a:t>
                      </a:r>
                      <a:r>
                        <a:rPr lang="zh-CN" sz="2200" b="1" kern="100" dirty="0">
                          <a:effectLst/>
                          <a:latin typeface="+mn-ea"/>
                          <a:ea typeface="+mn-ea"/>
                          <a:cs typeface="Times New Roman" panose="02020603050405020304" pitchFamily="18" charset="0"/>
                        </a:rPr>
                        <a:t>正在挖矿脆弱节点</a:t>
                      </a:r>
                      <a:endParaRPr lang="zh-CN" sz="2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83421">
                <a:tc>
                  <a:txBody>
                    <a:bodyPr/>
                    <a:lstStyle/>
                    <a:p>
                      <a:pPr algn="ctr">
                        <a:spcAft>
                          <a:spcPts val="0"/>
                        </a:spcAft>
                      </a:pPr>
                      <a:r>
                        <a:rPr lang="zh-CN" sz="2200" kern="100">
                          <a:effectLst/>
                          <a:latin typeface="+mn-ea"/>
                          <a:ea typeface="+mn-ea"/>
                          <a:cs typeface="Times New Roman" panose="02020603050405020304" pitchFamily="18" charset="0"/>
                        </a:rPr>
                        <a:t>香港</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0</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54 / 8</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83421">
                <a:tc>
                  <a:txBody>
                    <a:bodyPr/>
                    <a:lstStyle/>
                    <a:p>
                      <a:pPr algn="ctr">
                        <a:spcAft>
                          <a:spcPts val="0"/>
                        </a:spcAft>
                      </a:pPr>
                      <a:r>
                        <a:rPr lang="zh-CN" sz="2200" kern="100">
                          <a:effectLst/>
                          <a:latin typeface="+mn-ea"/>
                          <a:ea typeface="+mn-ea"/>
                          <a:cs typeface="Times New Roman" panose="02020603050405020304" pitchFamily="18" charset="0"/>
                        </a:rPr>
                        <a:t>硅谷</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2</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54 / 7</a:t>
                      </a:r>
                      <a:endParaRPr lang="zh-CN" sz="22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83421">
                <a:tc>
                  <a:txBody>
                    <a:bodyPr/>
                    <a:lstStyle/>
                    <a:p>
                      <a:pPr algn="ctr">
                        <a:spcAft>
                          <a:spcPts val="0"/>
                        </a:spcAft>
                      </a:pPr>
                      <a:r>
                        <a:rPr lang="zh-CN" sz="2200" kern="100">
                          <a:effectLst/>
                          <a:latin typeface="+mn-ea"/>
                          <a:ea typeface="+mn-ea"/>
                          <a:cs typeface="Times New Roman" panose="02020603050405020304" pitchFamily="18" charset="0"/>
                        </a:rPr>
                        <a:t>法兰克福</a:t>
                      </a:r>
                    </a:p>
                  </a:txBody>
                  <a:tcPr marL="68580" marR="68580" marT="0" marB="0" anchor="ctr"/>
                </a:tc>
                <a:tc>
                  <a:txBody>
                    <a:bodyPr/>
                    <a:lstStyle/>
                    <a:p>
                      <a:pPr algn="ctr">
                        <a:spcAft>
                          <a:spcPts val="0"/>
                        </a:spcAft>
                      </a:pPr>
                      <a:r>
                        <a:rPr lang="en-US" sz="2200" kern="100">
                          <a:effectLst/>
                          <a:latin typeface="+mn-ea"/>
                          <a:ea typeface="+mn-ea"/>
                          <a:cs typeface="Times New Roman" panose="02020603050405020304" pitchFamily="18" charset="0"/>
                        </a:rPr>
                        <a:t>1</a:t>
                      </a:r>
                      <a:endParaRPr lang="zh-CN" sz="22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2200" kern="100" dirty="0">
                          <a:effectLst/>
                          <a:latin typeface="+mn-ea"/>
                          <a:ea typeface="+mn-ea"/>
                          <a:cs typeface="Times New Roman" panose="02020603050405020304" pitchFamily="18" charset="0"/>
                        </a:rPr>
                        <a:t>53 / 8</a:t>
                      </a:r>
                      <a:endParaRPr lang="zh-CN" sz="22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99085" y="3266259"/>
            <a:ext cx="3609703" cy="2123658"/>
          </a:xfrm>
          <a:prstGeom prst="rect">
            <a:avLst/>
          </a:prstGeom>
          <a:noFill/>
        </p:spPr>
        <p:txBody>
          <a:bodyPr wrap="square" rtlCol="0" anchor="t">
            <a:spAutoFit/>
          </a:bodyPr>
          <a:lstStyle/>
          <a:p>
            <a:pPr marL="342900" indent="-342900">
              <a:lnSpc>
                <a:spcPct val="150000"/>
              </a:lnSpc>
              <a:buFont typeface="Wingdings" charset="2"/>
              <a:buChar char="ü"/>
            </a:pP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以太坊</a:t>
            </a:r>
            <a:r>
              <a:rPr lang="en-US" altLang="zh-CN"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RPC</a:t>
            </a: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攻击介绍</a:t>
            </a:r>
          </a:p>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分析工具的设计与实现</a:t>
            </a:r>
          </a:p>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研究结果统计与分析</a:t>
            </a:r>
            <a:endParaRPr lang="en-US" altLang="zh-CN"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总结与安全建议</a:t>
            </a:r>
          </a:p>
        </p:txBody>
      </p:sp>
      <p:sp>
        <p:nvSpPr>
          <p:cNvPr id="3" name="文本框 2"/>
          <p:cNvSpPr txBox="1"/>
          <p:nvPr/>
        </p:nvSpPr>
        <p:spPr>
          <a:xfrm>
            <a:off x="2837180" y="2192020"/>
            <a:ext cx="6533515" cy="706755"/>
          </a:xfrm>
          <a:prstGeom prst="rect">
            <a:avLst/>
          </a:prstGeom>
          <a:noFill/>
        </p:spPr>
        <p:txBody>
          <a:bodyPr wrap="square" rtlCol="0">
            <a:spAutoFit/>
          </a:bodyPr>
          <a:lstStyle/>
          <a:p>
            <a:pPr algn="ctr"/>
            <a:r>
              <a:rPr lang="zh-CN" altLang="en-US" sz="4000" dirty="0">
                <a:solidFill>
                  <a:schemeClr val="bg1"/>
                </a:solidFill>
                <a:latin typeface="方正兰亭黑_GBK" panose="02000000000000000000" charset="-122"/>
                <a:ea typeface="方正兰亭黑_GBK" panose="02000000000000000000" charset="-122"/>
              </a:rPr>
              <a:t>演讲内容</a:t>
            </a:r>
          </a:p>
        </p:txBody>
      </p:sp>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99085" y="3266259"/>
            <a:ext cx="3609703" cy="2123658"/>
          </a:xfrm>
          <a:prstGeom prst="rect">
            <a:avLst/>
          </a:prstGeom>
          <a:noFill/>
        </p:spPr>
        <p:txBody>
          <a:bodyPr wrap="square" rtlCol="0" anchor="t">
            <a:spAutoFit/>
          </a:bodyPr>
          <a:lstStyle/>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以太坊</a:t>
            </a:r>
            <a:r>
              <a:rPr lang="en-US" altLang="zh-CN"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RPC</a:t>
            </a:r>
            <a:r>
              <a:rPr lang="zh-CN" altLang="en-US" sz="2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攻击介绍</a:t>
            </a:r>
          </a:p>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sym typeface="+mn-ea"/>
              </a:rPr>
              <a:t>分析工具的设计与实现</a:t>
            </a:r>
          </a:p>
          <a:p>
            <a:pPr marL="342900" indent="-342900">
              <a:lnSpc>
                <a:spcPct val="150000"/>
              </a:lnSpc>
              <a:buFont typeface="Arial" panose="02080604020202020204" charset="0"/>
              <a:buChar char="•"/>
            </a:pPr>
            <a:r>
              <a:rPr lang="zh-CN" altLang="en-US" sz="2200" dirty="0">
                <a:solidFill>
                  <a:schemeClr val="bg1"/>
                </a:solidFill>
                <a:latin typeface="微软雅黑" panose="020B0503020204020204" pitchFamily="34" charset="-122"/>
                <a:ea typeface="微软雅黑" panose="020B0503020204020204" pitchFamily="34" charset="-122"/>
                <a:sym typeface="+mn-ea"/>
              </a:rPr>
              <a:t>研究结果统计与分析</a:t>
            </a:r>
            <a:endParaRPr lang="en-US" altLang="zh-CN" sz="2200" dirty="0">
              <a:solidFill>
                <a:schemeClr val="bg1"/>
              </a:solidFill>
              <a:latin typeface="微软雅黑" panose="020B0503020204020204" pitchFamily="34" charset="-122"/>
              <a:ea typeface="微软雅黑" panose="020B0503020204020204" pitchFamily="34" charset="-122"/>
              <a:sym typeface="+mn-ea"/>
            </a:endParaRPr>
          </a:p>
          <a:p>
            <a:pPr marL="342900" indent="-342900">
              <a:lnSpc>
                <a:spcPct val="150000"/>
              </a:lnSpc>
              <a:buFont typeface="Wingdings" charset="2"/>
              <a:buChar char="ü"/>
            </a:pP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总结与安全建议</a:t>
            </a:r>
          </a:p>
        </p:txBody>
      </p:sp>
      <p:sp>
        <p:nvSpPr>
          <p:cNvPr id="3" name="文本框 2"/>
          <p:cNvSpPr txBox="1"/>
          <p:nvPr/>
        </p:nvSpPr>
        <p:spPr>
          <a:xfrm>
            <a:off x="2837180" y="2192020"/>
            <a:ext cx="6533515" cy="706755"/>
          </a:xfrm>
          <a:prstGeom prst="rect">
            <a:avLst/>
          </a:prstGeom>
          <a:noFill/>
        </p:spPr>
        <p:txBody>
          <a:bodyPr wrap="square" rtlCol="0">
            <a:spAutoFit/>
          </a:bodyPr>
          <a:lstStyle/>
          <a:p>
            <a:pPr algn="ctr"/>
            <a:r>
              <a:rPr lang="zh-CN" altLang="en-US" sz="4000" dirty="0">
                <a:solidFill>
                  <a:schemeClr val="bg1"/>
                </a:solidFill>
                <a:latin typeface="方正兰亭黑_GBK" panose="02000000000000000000" charset="-122"/>
                <a:ea typeface="方正兰亭黑_GBK" panose="02000000000000000000" charset="-122"/>
              </a:rPr>
              <a:t>演讲内容</a:t>
            </a:r>
          </a:p>
        </p:txBody>
      </p:sp>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总结</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128885" cy="2631490"/>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以太坊的</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攻击仍在全球范围内进行；</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黑客采取的攻击手段多种多样；</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以太坊主网络中，面临安全威胁的节点仍为数众多。</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lvl="0" algn="ctr">
              <a:lnSpc>
                <a:spcPct val="150000"/>
              </a:lnSpc>
            </a:pPr>
            <a:r>
              <a:rPr lang="zh-CN" altLang="en-US" sz="2200" b="1" i="1" dirty="0">
                <a:solidFill>
                  <a:srgbClr val="FFFFFF"/>
                </a:solidFill>
                <a:latin typeface="微软雅黑" panose="020B0503020204020204" pitchFamily="34" charset="-122"/>
                <a:ea typeface="微软雅黑" panose="020B0503020204020204" pitchFamily="34" charset="-122"/>
                <a:sym typeface="+mn-ea"/>
              </a:rPr>
              <a:t>面对这种安全形势，我们从各方面给出一些安全建议：</a:t>
            </a:r>
            <a:endParaRPr lang="en-US" altLang="zh-CN" sz="2200" b="1" i="1" dirty="0">
              <a:solidFill>
                <a:srgbClr val="FFFFFF"/>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583016"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安全建议</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25" name="文本框 24"/>
          <p:cNvSpPr txBox="1"/>
          <p:nvPr/>
        </p:nvSpPr>
        <p:spPr>
          <a:xfrm>
            <a:off x="1057275" y="2393950"/>
            <a:ext cx="10128885" cy="2631490"/>
          </a:xfrm>
          <a:prstGeom prst="rect">
            <a:avLst/>
          </a:prstGeom>
          <a:noFill/>
        </p:spPr>
        <p:txBody>
          <a:bodyPr wrap="square" numCol="1" rtlCol="0" anchor="t">
            <a:spAutoFit/>
          </a:bodyPr>
          <a:lstStyle/>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区块链开发社区：加强对节点</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接口的保护；</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以太坊节点部署者：避免远程</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控制节点的需求，如不能避免，利用修改</a:t>
            </a:r>
            <a:r>
              <a:rPr lang="en-US" altLang="zh-CN" sz="2200" dirty="0">
                <a:solidFill>
                  <a:srgbClr val="FFFFFF"/>
                </a:solidFill>
                <a:latin typeface="微软雅黑" panose="020B0503020204020204" pitchFamily="34" charset="-122"/>
                <a:ea typeface="微软雅黑" panose="020B0503020204020204" pitchFamily="34" charset="-122"/>
                <a:sym typeface="+mn-ea"/>
              </a:rPr>
              <a:t>RPC</a:t>
            </a:r>
            <a:r>
              <a:rPr lang="zh-CN" altLang="en-US" sz="2200" dirty="0">
                <a:solidFill>
                  <a:srgbClr val="FFFFFF"/>
                </a:solidFill>
                <a:latin typeface="微软雅黑" panose="020B0503020204020204" pitchFamily="34" charset="-122"/>
                <a:ea typeface="微软雅黑" panose="020B0503020204020204" pitchFamily="34" charset="-122"/>
                <a:sym typeface="+mn-ea"/>
              </a:rPr>
              <a:t>端口号、设置防火墙策略等方式，保护节点安全；</a:t>
            </a: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跃跃欲试的攻击者：“蜜罐”恢恢，疏而不漏；</a:t>
            </a:r>
          </a:p>
          <a:p>
            <a:pPr marL="457200" lvl="0" indent="-4572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虚拟货币投资者：“这不是投资，这是赌博”。</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4"/>
          <p:cNvPicPr>
            <a:picLocks noChangeAspect="1"/>
          </p:cNvPicPr>
          <p:nvPr/>
        </p:nvPicPr>
        <p:blipFill>
          <a:blip r:embed="rId3"/>
          <a:stretch>
            <a:fillRect/>
          </a:stretch>
        </p:blipFill>
        <p:spPr>
          <a:xfrm>
            <a:off x="-635" y="-12700"/>
            <a:ext cx="12209780" cy="6868160"/>
          </a:xfrm>
          <a:prstGeom prst="rect">
            <a:avLst/>
          </a:prstGeom>
        </p:spPr>
      </p:pic>
      <p:sp>
        <p:nvSpPr>
          <p:cNvPr id="2" name="文本框 1"/>
          <p:cNvSpPr txBox="1"/>
          <p:nvPr/>
        </p:nvSpPr>
        <p:spPr>
          <a:xfrm>
            <a:off x="4873308" y="3001010"/>
            <a:ext cx="2471420" cy="829945"/>
          </a:xfrm>
          <a:prstGeom prst="rect">
            <a:avLst/>
          </a:prstGeom>
          <a:noFill/>
        </p:spPr>
        <p:txBody>
          <a:bodyPr wrap="none" rtlCol="0">
            <a:spAutoFit/>
          </a:bodyPr>
          <a:lstStyle/>
          <a:p>
            <a:pPr algn="ctr"/>
            <a:r>
              <a:rPr lang="en-US" altLang="zh-CN" sz="4800" i="1" dirty="0">
                <a:solidFill>
                  <a:schemeClr val="bg1"/>
                </a:solidFill>
                <a:latin typeface="Kozuka Gothic Pr6N M" panose="020B0700000000000000" charset="-128"/>
                <a:ea typeface="Kozuka Gothic Pr6N M" panose="020B0700000000000000" charset="-128"/>
              </a:rPr>
              <a:t>THANKS</a:t>
            </a:r>
          </a:p>
        </p:txBody>
      </p:sp>
      <p:sp>
        <p:nvSpPr>
          <p:cNvPr id="5" name="文本框 4"/>
          <p:cNvSpPr txBox="1"/>
          <p:nvPr/>
        </p:nvSpPr>
        <p:spPr>
          <a:xfrm>
            <a:off x="3811255" y="4403090"/>
            <a:ext cx="4585999" cy="400110"/>
          </a:xfrm>
          <a:prstGeom prst="rect">
            <a:avLst/>
          </a:prstGeom>
          <a:noFill/>
        </p:spPr>
        <p:txBody>
          <a:bodyPr wrap="none" rtlCol="0">
            <a:spAutoFit/>
          </a:bodyPr>
          <a:lstStyle/>
          <a:p>
            <a:pPr algn="ctr"/>
            <a:r>
              <a:rPr lang="zh-CN" altLang="en-US" sz="2000" dirty="0">
                <a:solidFill>
                  <a:schemeClr val="bg1"/>
                </a:solidFill>
                <a:latin typeface="+mn-ea"/>
              </a:rPr>
              <a:t>欢迎交流：</a:t>
            </a:r>
            <a:r>
              <a:rPr lang="en-US" altLang="zh-CN" sz="2000" dirty="0">
                <a:solidFill>
                  <a:schemeClr val="bg1"/>
                </a:solidFill>
                <a:latin typeface="+mn-ea"/>
              </a:rPr>
              <a:t>kamewang@tencent.com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2" name="文本框 1"/>
          <p:cNvSpPr txBox="1"/>
          <p:nvPr/>
        </p:nvSpPr>
        <p:spPr>
          <a:xfrm>
            <a:off x="1057275" y="2393950"/>
            <a:ext cx="8233613" cy="3877985"/>
          </a:xfrm>
          <a:prstGeom prst="rect">
            <a:avLst/>
          </a:prstGeom>
          <a:noFill/>
        </p:spPr>
        <p:txBody>
          <a:bodyPr wrap="square" numCol="1" rtlCol="0" anchor="t">
            <a:spAutoFit/>
          </a:bodyPr>
          <a:lstStyle/>
          <a:p>
            <a:pPr marL="342900"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著名区块链公链项目；</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342900"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以太币：第二大数字加密货币，总市值约五百七十亿；</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342900"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智能合约：部署于区块链网络中的一段代码及相应数据；</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342900"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代币（</a:t>
            </a:r>
            <a:r>
              <a:rPr lang="en-US" altLang="zh-CN" sz="2200" dirty="0">
                <a:solidFill>
                  <a:srgbClr val="FFFFFF"/>
                </a:solidFill>
                <a:latin typeface="微软雅黑" panose="020B0503020204020204" pitchFamily="34" charset="-122"/>
                <a:ea typeface="微软雅黑" panose="020B0503020204020204" pitchFamily="34" charset="-122"/>
                <a:sym typeface="+mn-ea"/>
              </a:rPr>
              <a:t>Token</a:t>
            </a:r>
            <a:r>
              <a:rPr lang="zh-CN" altLang="en-US" sz="2200" dirty="0">
                <a:solidFill>
                  <a:srgbClr val="FFFFFF"/>
                </a:solidFill>
                <a:latin typeface="微软雅黑" panose="020B0503020204020204" pitchFamily="34" charset="-122"/>
                <a:ea typeface="微软雅黑" panose="020B0503020204020204" pitchFamily="34" charset="-122"/>
                <a:sym typeface="+mn-ea"/>
              </a:rPr>
              <a:t>）：一类特殊的智能合约，用于发币（</a:t>
            </a:r>
            <a:r>
              <a:rPr lang="en-US" altLang="zh-CN" sz="2200" dirty="0">
                <a:solidFill>
                  <a:srgbClr val="FFFFFF"/>
                </a:solidFill>
                <a:latin typeface="微软雅黑" panose="020B0503020204020204" pitchFamily="34" charset="-122"/>
                <a:ea typeface="微软雅黑" panose="020B0503020204020204" pitchFamily="34" charset="-122"/>
                <a:sym typeface="+mn-ea"/>
              </a:rPr>
              <a:t>ICO</a:t>
            </a:r>
            <a:r>
              <a:rPr lang="zh-CN" altLang="en-US" sz="2200" dirty="0">
                <a:solidFill>
                  <a:srgbClr val="FFFFFF"/>
                </a:solidFill>
                <a:latin typeface="微软雅黑" panose="020B0503020204020204" pitchFamily="34" charset="-122"/>
                <a:ea typeface="微软雅黑" panose="020B0503020204020204" pitchFamily="34" charset="-122"/>
                <a:sym typeface="+mn-ea"/>
              </a:rPr>
              <a:t>）。</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342900"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已知直接经济损失千万美元以上的安全事件举例：</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marL="720725" lvl="0" indent="-342900">
              <a:lnSpc>
                <a:spcPct val="150000"/>
              </a:lnSpc>
              <a:buFont typeface="Wingdings" charset="2"/>
              <a:buChar char="Ø"/>
            </a:pPr>
            <a:r>
              <a:rPr lang="en-US" altLang="zh-CN" dirty="0">
                <a:solidFill>
                  <a:srgbClr val="FFFFFF"/>
                </a:solidFill>
                <a:latin typeface="微软雅黑" panose="020B0503020204020204" pitchFamily="34" charset="-122"/>
                <a:ea typeface="微软雅黑" panose="020B0503020204020204" pitchFamily="34" charset="-122"/>
                <a:sym typeface="+mn-ea"/>
              </a:rPr>
              <a:t>The DAO</a:t>
            </a:r>
            <a:r>
              <a:rPr lang="zh-CN" altLang="en-US" dirty="0">
                <a:solidFill>
                  <a:srgbClr val="FFFFFF"/>
                </a:solidFill>
                <a:latin typeface="微软雅黑" panose="020B0503020204020204" pitchFamily="34" charset="-122"/>
                <a:ea typeface="微软雅黑" panose="020B0503020204020204" pitchFamily="34" charset="-122"/>
                <a:sym typeface="+mn-ea"/>
              </a:rPr>
              <a:t>攻击：</a:t>
            </a:r>
            <a:r>
              <a:rPr lang="en-US" altLang="zh-CN" dirty="0">
                <a:solidFill>
                  <a:srgbClr val="FFFFFF"/>
                </a:solidFill>
                <a:latin typeface="微软雅黑" panose="020B0503020204020204" pitchFamily="34" charset="-122"/>
                <a:ea typeface="微软雅黑" panose="020B0503020204020204" pitchFamily="34" charset="-122"/>
                <a:sym typeface="+mn-ea"/>
              </a:rPr>
              <a:t>2016</a:t>
            </a:r>
            <a:r>
              <a:rPr lang="zh-CN" altLang="en-US" dirty="0">
                <a:solidFill>
                  <a:srgbClr val="FFFFFF"/>
                </a:solidFill>
                <a:latin typeface="微软雅黑" panose="020B0503020204020204" pitchFamily="34" charset="-122"/>
                <a:ea typeface="微软雅黑" panose="020B0503020204020204" pitchFamily="34" charset="-122"/>
                <a:sym typeface="+mn-ea"/>
              </a:rPr>
              <a:t>年</a:t>
            </a:r>
            <a:r>
              <a:rPr lang="en-US" altLang="zh-CN" dirty="0">
                <a:solidFill>
                  <a:srgbClr val="FFFFFF"/>
                </a:solidFill>
                <a:latin typeface="微软雅黑" panose="020B0503020204020204" pitchFamily="34" charset="-122"/>
                <a:ea typeface="微软雅黑" panose="020B0503020204020204" pitchFamily="34" charset="-122"/>
                <a:sym typeface="+mn-ea"/>
              </a:rPr>
              <a:t>6</a:t>
            </a:r>
            <a:r>
              <a:rPr lang="zh-CN" altLang="en-US" dirty="0">
                <a:solidFill>
                  <a:srgbClr val="FFFFFF"/>
                </a:solidFill>
                <a:latin typeface="微软雅黑" panose="020B0503020204020204" pitchFamily="34" charset="-122"/>
                <a:ea typeface="微软雅黑" panose="020B0503020204020204" pitchFamily="34" charset="-122"/>
                <a:sym typeface="+mn-ea"/>
              </a:rPr>
              <a:t>月，窃取三百六十万以太币；</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720725" lvl="0" indent="-342900">
              <a:lnSpc>
                <a:spcPct val="150000"/>
              </a:lnSpc>
              <a:buFont typeface="Wingdings" charset="2"/>
              <a:buChar char="Ø"/>
            </a:pPr>
            <a:r>
              <a:rPr lang="en-US" altLang="zh-CN" dirty="0">
                <a:solidFill>
                  <a:srgbClr val="FFFFFF"/>
                </a:solidFill>
                <a:latin typeface="微软雅黑" panose="020B0503020204020204" pitchFamily="34" charset="-122"/>
                <a:ea typeface="微软雅黑" panose="020B0503020204020204" pitchFamily="34" charset="-122"/>
                <a:sym typeface="+mn-ea"/>
              </a:rPr>
              <a:t>Parity</a:t>
            </a:r>
            <a:r>
              <a:rPr lang="zh-CN" altLang="en-US" dirty="0">
                <a:solidFill>
                  <a:srgbClr val="FFFFFF"/>
                </a:solidFill>
                <a:latin typeface="微软雅黑" panose="020B0503020204020204" pitchFamily="34" charset="-122"/>
                <a:ea typeface="微软雅黑" panose="020B0503020204020204" pitchFamily="34" charset="-122"/>
                <a:sym typeface="+mn-ea"/>
              </a:rPr>
              <a:t>钱包攻击：</a:t>
            </a:r>
            <a:r>
              <a:rPr lang="en-US" altLang="zh-CN" dirty="0">
                <a:solidFill>
                  <a:srgbClr val="FFFFFF"/>
                </a:solidFill>
                <a:latin typeface="微软雅黑" panose="020B0503020204020204" pitchFamily="34" charset="-122"/>
                <a:ea typeface="微软雅黑" panose="020B0503020204020204" pitchFamily="34" charset="-122"/>
                <a:sym typeface="+mn-ea"/>
              </a:rPr>
              <a:t>2017</a:t>
            </a:r>
            <a:r>
              <a:rPr lang="zh-CN" altLang="en-US" dirty="0">
                <a:solidFill>
                  <a:srgbClr val="FFFFFF"/>
                </a:solidFill>
                <a:latin typeface="微软雅黑" panose="020B0503020204020204" pitchFamily="34" charset="-122"/>
                <a:ea typeface="微软雅黑" panose="020B0503020204020204" pitchFamily="34" charset="-122"/>
                <a:sym typeface="+mn-ea"/>
              </a:rPr>
              <a:t>年</a:t>
            </a:r>
            <a:r>
              <a:rPr lang="en-US" altLang="zh-CN" dirty="0">
                <a:solidFill>
                  <a:srgbClr val="FFFFFF"/>
                </a:solidFill>
                <a:latin typeface="微软雅黑" panose="020B0503020204020204" pitchFamily="34" charset="-122"/>
                <a:ea typeface="微软雅黑" panose="020B0503020204020204" pitchFamily="34" charset="-122"/>
                <a:sym typeface="+mn-ea"/>
              </a:rPr>
              <a:t>7</a:t>
            </a:r>
            <a:r>
              <a:rPr lang="zh-CN" altLang="en-US" dirty="0">
                <a:solidFill>
                  <a:srgbClr val="FFFFFF"/>
                </a:solidFill>
                <a:latin typeface="微软雅黑" panose="020B0503020204020204" pitchFamily="34" charset="-122"/>
                <a:ea typeface="微软雅黑" panose="020B0503020204020204" pitchFamily="34" charset="-122"/>
                <a:sym typeface="+mn-ea"/>
              </a:rPr>
              <a:t>月，窃取十五万以太币；</a:t>
            </a:r>
            <a:endParaRPr lang="en-US" altLang="zh-CN" dirty="0">
              <a:solidFill>
                <a:srgbClr val="FFFFFF"/>
              </a:solidFill>
              <a:latin typeface="微软雅黑" panose="020B0503020204020204" pitchFamily="34" charset="-122"/>
              <a:ea typeface="微软雅黑" panose="020B0503020204020204" pitchFamily="34" charset="-122"/>
              <a:sym typeface="+mn-ea"/>
            </a:endParaRPr>
          </a:p>
          <a:p>
            <a:pPr marL="720725" lvl="0" indent="-342900">
              <a:lnSpc>
                <a:spcPct val="150000"/>
              </a:lnSpc>
              <a:buFont typeface="Wingdings" charset="2"/>
              <a:buChar char="Ø"/>
            </a:pPr>
            <a:r>
              <a:rPr lang="en-US" altLang="zh-CN" dirty="0">
                <a:solidFill>
                  <a:srgbClr val="FFFFFF"/>
                </a:solidFill>
                <a:latin typeface="微软雅黑" panose="020B0503020204020204" pitchFamily="34" charset="-122"/>
                <a:ea typeface="微软雅黑" panose="020B0503020204020204" pitchFamily="34" charset="-122"/>
                <a:sym typeface="+mn-ea"/>
              </a:rPr>
              <a:t>Parity</a:t>
            </a:r>
            <a:r>
              <a:rPr lang="zh-CN" altLang="en-US" dirty="0">
                <a:solidFill>
                  <a:srgbClr val="FFFFFF"/>
                </a:solidFill>
                <a:latin typeface="微软雅黑" panose="020B0503020204020204" pitchFamily="34" charset="-122"/>
                <a:ea typeface="微软雅黑" panose="020B0503020204020204" pitchFamily="34" charset="-122"/>
                <a:sym typeface="+mn-ea"/>
              </a:rPr>
              <a:t>钱包拒绝服务：</a:t>
            </a:r>
            <a:r>
              <a:rPr lang="en-US" altLang="zh-CN" dirty="0">
                <a:solidFill>
                  <a:srgbClr val="FFFFFF"/>
                </a:solidFill>
                <a:latin typeface="微软雅黑" panose="020B0503020204020204" pitchFamily="34" charset="-122"/>
                <a:ea typeface="微软雅黑" panose="020B0503020204020204" pitchFamily="34" charset="-122"/>
                <a:sym typeface="+mn-ea"/>
              </a:rPr>
              <a:t>2017</a:t>
            </a:r>
            <a:r>
              <a:rPr lang="zh-CN" altLang="en-US" dirty="0">
                <a:solidFill>
                  <a:srgbClr val="FFFFFF"/>
                </a:solidFill>
                <a:latin typeface="微软雅黑" panose="020B0503020204020204" pitchFamily="34" charset="-122"/>
                <a:ea typeface="微软雅黑" panose="020B0503020204020204" pitchFamily="34" charset="-122"/>
                <a:sym typeface="+mn-ea"/>
              </a:rPr>
              <a:t>年</a:t>
            </a:r>
            <a:r>
              <a:rPr lang="en-US" altLang="zh-CN" dirty="0">
                <a:solidFill>
                  <a:srgbClr val="FFFFFF"/>
                </a:solidFill>
                <a:latin typeface="微软雅黑" panose="020B0503020204020204" pitchFamily="34" charset="-122"/>
                <a:ea typeface="微软雅黑" panose="020B0503020204020204" pitchFamily="34" charset="-122"/>
                <a:sym typeface="+mn-ea"/>
              </a:rPr>
              <a:t>11</a:t>
            </a:r>
            <a:r>
              <a:rPr lang="zh-CN" altLang="en-US" dirty="0">
                <a:solidFill>
                  <a:srgbClr val="FFFFFF"/>
                </a:solidFill>
                <a:latin typeface="微软雅黑" panose="020B0503020204020204" pitchFamily="34" charset="-122"/>
                <a:ea typeface="微软雅黑" panose="020B0503020204020204" pitchFamily="34" charset="-122"/>
                <a:sym typeface="+mn-ea"/>
              </a:rPr>
              <a:t>月，冻结九千万以太币。</a:t>
            </a: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57275" y="1525270"/>
            <a:ext cx="6804660" cy="706755"/>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以太坊简介</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pic>
        <p:nvPicPr>
          <p:cNvPr id="1026" name="Picture 2" descr="ä»¥å¤ª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2387" y="2232025"/>
            <a:ext cx="2247493" cy="3660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2" name="文本框 1"/>
          <p:cNvSpPr txBox="1"/>
          <p:nvPr/>
        </p:nvSpPr>
        <p:spPr>
          <a:xfrm>
            <a:off x="1057275" y="2393950"/>
            <a:ext cx="10013315" cy="4293483"/>
          </a:xfrm>
          <a:prstGeom prst="rect">
            <a:avLst/>
          </a:prstGeom>
          <a:noFill/>
        </p:spPr>
        <p:txBody>
          <a:bodyPr wrap="square" numCol="1" rtlCol="0" anchor="t">
            <a:spAutoFit/>
          </a:bodyPr>
          <a:lstStyle/>
          <a:p>
            <a:pPr lvl="0" indent="-342900">
              <a:lnSpc>
                <a:spcPct val="150000"/>
              </a:lnSpc>
              <a:buFont typeface="Arial" panose="02080604020202020204" charset="0"/>
              <a:buChar char="•"/>
            </a:pPr>
            <a:r>
              <a:rPr lang="zh-CN" altLang="en-US" sz="2200" b="1" dirty="0">
                <a:solidFill>
                  <a:srgbClr val="FFFFFF"/>
                </a:solidFill>
                <a:latin typeface="微软雅黑" panose="020B0503020204020204" pitchFamily="34" charset="-122"/>
                <a:ea typeface="微软雅黑" panose="020B0503020204020204" pitchFamily="34" charset="-122"/>
                <a:sym typeface="+mn-ea"/>
              </a:rPr>
              <a:t>本质：在点对点（</a:t>
            </a:r>
            <a:r>
              <a:rPr lang="en-US" altLang="zh-CN" sz="2200" b="1" dirty="0">
                <a:solidFill>
                  <a:srgbClr val="FFFFFF"/>
                </a:solidFill>
                <a:latin typeface="微软雅黑" panose="020B0503020204020204" pitchFamily="34" charset="-122"/>
                <a:ea typeface="微软雅黑" panose="020B0503020204020204" pitchFamily="34" charset="-122"/>
                <a:sym typeface="+mn-ea"/>
              </a:rPr>
              <a:t>P2P</a:t>
            </a:r>
            <a:r>
              <a:rPr lang="zh-CN" altLang="en-US" sz="2200" b="1" dirty="0">
                <a:solidFill>
                  <a:srgbClr val="FFFFFF"/>
                </a:solidFill>
                <a:latin typeface="微软雅黑" panose="020B0503020204020204" pitchFamily="34" charset="-122"/>
                <a:ea typeface="微软雅黑" panose="020B0503020204020204" pitchFamily="34" charset="-122"/>
                <a:sym typeface="+mn-ea"/>
              </a:rPr>
              <a:t>）网络上的分布式账本：</a:t>
            </a:r>
            <a:endParaRPr lang="en-US" altLang="zh-CN" sz="2200" b="1"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账户：公私钥对；</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账户地址：针对账户公钥的一系列</a:t>
            </a:r>
            <a:r>
              <a:rPr lang="en-US" altLang="zh-CN" sz="2000" dirty="0">
                <a:solidFill>
                  <a:srgbClr val="FFFFFF"/>
                </a:solidFill>
                <a:latin typeface="微软雅黑" panose="020B0503020204020204" pitchFamily="34" charset="-122"/>
                <a:ea typeface="微软雅黑" panose="020B0503020204020204" pitchFamily="34" charset="-122"/>
                <a:sym typeface="+mn-ea"/>
              </a:rPr>
              <a:t>Hash</a:t>
            </a:r>
            <a:r>
              <a:rPr lang="zh-CN" altLang="en-US" sz="2000" dirty="0">
                <a:solidFill>
                  <a:srgbClr val="FFFFFF"/>
                </a:solidFill>
                <a:latin typeface="微软雅黑" panose="020B0503020204020204" pitchFamily="34" charset="-122"/>
                <a:ea typeface="微软雅黑" panose="020B0503020204020204" pitchFamily="34" charset="-122"/>
                <a:sym typeface="+mn-ea"/>
              </a:rPr>
              <a:t>计算的结果；</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钱包：包含多个账户信息；</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交易发布：使用私钥签署交易信息 </a:t>
            </a:r>
            <a:r>
              <a:rPr lang="en-US" altLang="zh-CN" sz="2000" dirty="0">
                <a:solidFill>
                  <a:srgbClr val="FFFFFF"/>
                </a:solidFill>
                <a:latin typeface="微软雅黑" panose="020B0503020204020204" pitchFamily="34" charset="-122"/>
                <a:ea typeface="微软雅黑" panose="020B0503020204020204" pitchFamily="34" charset="-122"/>
                <a:sym typeface="+mn-ea"/>
              </a:rPr>
              <a:t>&amp; </a:t>
            </a:r>
            <a:r>
              <a:rPr lang="zh-CN" altLang="en-US" sz="2000" dirty="0">
                <a:solidFill>
                  <a:srgbClr val="FFFFFF"/>
                </a:solidFill>
                <a:latin typeface="微软雅黑" panose="020B0503020204020204" pitchFamily="34" charset="-122"/>
                <a:ea typeface="微软雅黑" panose="020B0503020204020204" pitchFamily="34" charset="-122"/>
                <a:sym typeface="+mn-ea"/>
              </a:rPr>
              <a:t>广播至区块链网络；</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区块：账单“页” ，记录多条最新发布的交易信息；</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区块链：账单“本” ，区块包含前一区块的</a:t>
            </a:r>
            <a:r>
              <a:rPr lang="en-US" altLang="zh-CN" sz="2000" dirty="0">
                <a:solidFill>
                  <a:srgbClr val="FFFFFF"/>
                </a:solidFill>
                <a:latin typeface="微软雅黑" panose="020B0503020204020204" pitchFamily="34" charset="-122"/>
                <a:ea typeface="微软雅黑" panose="020B0503020204020204" pitchFamily="34" charset="-122"/>
                <a:sym typeface="+mn-ea"/>
              </a:rPr>
              <a:t>Hash</a:t>
            </a:r>
            <a:r>
              <a:rPr lang="zh-CN" altLang="en-US" sz="2000" dirty="0">
                <a:solidFill>
                  <a:srgbClr val="FFFFFF"/>
                </a:solidFill>
                <a:latin typeface="微软雅黑" panose="020B0503020204020204" pitchFamily="34" charset="-122"/>
                <a:ea typeface="微软雅黑" panose="020B0503020204020204" pitchFamily="34" charset="-122"/>
                <a:sym typeface="+mn-ea"/>
              </a:rPr>
              <a:t>，形成链式关系，防止数据篡改；</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挖矿：节点代码记录新的交易到新的区块；</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Wingdings" charset="2"/>
              <a:buChar char="Ø"/>
            </a:pPr>
            <a:r>
              <a:rPr lang="zh-CN" altLang="en-US" sz="2000" dirty="0">
                <a:solidFill>
                  <a:srgbClr val="FFFFFF"/>
                </a:solidFill>
                <a:latin typeface="微软雅黑" panose="020B0503020204020204" pitchFamily="34" charset="-122"/>
                <a:ea typeface="微软雅黑" panose="020B0503020204020204" pitchFamily="34" charset="-122"/>
                <a:sym typeface="+mn-ea"/>
              </a:rPr>
              <a:t>新币的签发：作为挖矿的奖励，奖励给挖矿成功的矿机持有账户。</a:t>
            </a:r>
            <a:endParaRPr lang="en-US" altLang="zh-CN" sz="2000" dirty="0">
              <a:solidFill>
                <a:srgbClr val="FFFFFF"/>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57275" y="1525270"/>
            <a:ext cx="6804660" cy="706755"/>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以太坊基本概念</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2" name="文本框 1"/>
          <p:cNvSpPr txBox="1"/>
          <p:nvPr/>
        </p:nvSpPr>
        <p:spPr>
          <a:xfrm>
            <a:off x="1057275" y="2393950"/>
            <a:ext cx="10013315" cy="1615827"/>
          </a:xfrm>
          <a:prstGeom prst="rect">
            <a:avLst/>
          </a:prstGeom>
          <a:noFill/>
        </p:spPr>
        <p:txBody>
          <a:bodyPr wrap="square" numCol="1" rtlCol="0" anchor="t">
            <a:spAutoFit/>
          </a:bodyPr>
          <a:lstStyle/>
          <a:p>
            <a:pPr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核心功能四大模块：钱包管理、挖矿代码、区块维护、</a:t>
            </a:r>
            <a:r>
              <a:rPr lang="en-US" altLang="zh-CN" sz="2200" dirty="0">
                <a:solidFill>
                  <a:srgbClr val="FFFFFF"/>
                </a:solidFill>
                <a:latin typeface="微软雅黑" panose="020B0503020204020204" pitchFamily="34" charset="-122"/>
                <a:ea typeface="微软雅黑" panose="020B0503020204020204" pitchFamily="34" charset="-122"/>
                <a:sym typeface="+mn-ea"/>
              </a:rPr>
              <a:t>P2P</a:t>
            </a:r>
            <a:r>
              <a:rPr lang="zh-CN" altLang="en-US" sz="2200" dirty="0">
                <a:solidFill>
                  <a:srgbClr val="FFFFFF"/>
                </a:solidFill>
                <a:latin typeface="微软雅黑" panose="020B0503020204020204" pitchFamily="34" charset="-122"/>
                <a:ea typeface="微软雅黑" panose="020B0503020204020204" pitchFamily="34" charset="-122"/>
                <a:sym typeface="+mn-ea"/>
              </a:rPr>
              <a:t>网络通信；</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Arial" panose="02080604020202020204" charset="0"/>
              <a:buChar char="•"/>
            </a:pPr>
            <a:r>
              <a:rPr lang="zh-CN" altLang="en-US" sz="2200" dirty="0">
                <a:solidFill>
                  <a:srgbClr val="FFFFFF"/>
                </a:solidFill>
                <a:latin typeface="微软雅黑" panose="020B0503020204020204" pitchFamily="34" charset="-122"/>
                <a:ea typeface="微软雅黑" panose="020B0503020204020204" pitchFamily="34" charset="-122"/>
                <a:sym typeface="+mn-ea"/>
              </a:rPr>
              <a:t>用户界面：提供配置各模块功能的接口，最基本的是命令行等形式；</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a:p>
            <a:pPr lvl="0" indent="-342900">
              <a:lnSpc>
                <a:spcPct val="150000"/>
              </a:lnSpc>
              <a:buFont typeface="Arial" panose="02080604020202020204" charset="0"/>
              <a:buChar char="•"/>
            </a:pPr>
            <a:r>
              <a:rPr lang="en-US" altLang="zh-CN" sz="2200" dirty="0">
                <a:solidFill>
                  <a:schemeClr val="bg1"/>
                </a:solidFill>
                <a:cs typeface="东文宋体" charset="0"/>
              </a:rPr>
              <a:t>RPC</a:t>
            </a:r>
            <a:r>
              <a:rPr lang="zh-CN" altLang="en-US" sz="2200" dirty="0">
                <a:solidFill>
                  <a:schemeClr val="bg1"/>
                </a:solidFill>
                <a:cs typeface="东文宋体" charset="0"/>
              </a:rPr>
              <a:t>机制：用户界面与核心功能的主流交互方式，使用</a:t>
            </a:r>
            <a:r>
              <a:rPr lang="en-US" altLang="zh-CN" sz="2200" dirty="0">
                <a:solidFill>
                  <a:schemeClr val="bg1"/>
                </a:solidFill>
                <a:cs typeface="东文宋体" charset="0"/>
              </a:rPr>
              <a:t>HTTP</a:t>
            </a:r>
            <a:r>
              <a:rPr lang="zh-CN" altLang="en-US" sz="2200" dirty="0">
                <a:solidFill>
                  <a:schemeClr val="bg1"/>
                </a:solidFill>
                <a:cs typeface="东文宋体" charset="0"/>
              </a:rPr>
              <a:t>协议</a:t>
            </a:r>
            <a:r>
              <a:rPr lang="en-US" altLang="zh-CN" sz="2200" dirty="0">
                <a:solidFill>
                  <a:schemeClr val="bg1"/>
                </a:solidFill>
                <a:cs typeface="东文宋体" charset="0"/>
              </a:rPr>
              <a:t>POST</a:t>
            </a:r>
            <a:r>
              <a:rPr lang="zh-CN" altLang="en-US" sz="2200" dirty="0">
                <a:solidFill>
                  <a:schemeClr val="bg1"/>
                </a:solidFill>
                <a:cs typeface="东文宋体" charset="0"/>
              </a:rPr>
              <a:t>方法。</a:t>
            </a:r>
            <a:endParaRPr lang="en-US" altLang="zh-CN" sz="2200" dirty="0">
              <a:solidFill>
                <a:schemeClr val="bg1"/>
              </a:solidFill>
              <a:cs typeface="东文宋体" charset="0"/>
            </a:endParaRPr>
          </a:p>
        </p:txBody>
      </p:sp>
      <p:sp>
        <p:nvSpPr>
          <p:cNvPr id="8" name="文本框 7"/>
          <p:cNvSpPr txBox="1"/>
          <p:nvPr/>
        </p:nvSpPr>
        <p:spPr>
          <a:xfrm>
            <a:off x="1057275" y="1525270"/>
            <a:ext cx="6804660" cy="706755"/>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以太坊</a:t>
            </a:r>
            <a:r>
              <a:rPr lang="en-US" altLang="zh-CN" sz="4000" dirty="0">
                <a:solidFill>
                  <a:schemeClr val="bg1"/>
                </a:solidFill>
                <a:latin typeface="方正兰亭黑_GBK" panose="02000000000000000000" charset="-122"/>
                <a:ea typeface="方正兰亭黑_GBK" panose="02000000000000000000" charset="-122"/>
                <a:sym typeface="+mn-ea"/>
              </a:rPr>
              <a:t>RPC</a:t>
            </a:r>
            <a:r>
              <a:rPr lang="zh-CN" altLang="en-US" sz="4000" dirty="0">
                <a:solidFill>
                  <a:schemeClr val="bg1"/>
                </a:solidFill>
                <a:latin typeface="方正兰亭黑_GBK" panose="02000000000000000000" charset="-122"/>
                <a:ea typeface="方正兰亭黑_GBK" panose="02000000000000000000" charset="-122"/>
                <a:sym typeface="+mn-ea"/>
              </a:rPr>
              <a:t>机制</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5" name="云形 4"/>
          <p:cNvSpPr/>
          <p:nvPr/>
        </p:nvSpPr>
        <p:spPr>
          <a:xfrm>
            <a:off x="1413279" y="4878243"/>
            <a:ext cx="2196465" cy="1217295"/>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a:t>Ethereum</a:t>
            </a:r>
          </a:p>
          <a:p>
            <a:pPr algn="ctr"/>
            <a:r>
              <a:rPr lang="x-none" altLang="zh-CN"/>
              <a:t>Network</a:t>
            </a:r>
          </a:p>
        </p:txBody>
      </p:sp>
      <p:grpSp>
        <p:nvGrpSpPr>
          <p:cNvPr id="3" name="组合 2"/>
          <p:cNvGrpSpPr/>
          <p:nvPr/>
        </p:nvGrpSpPr>
        <p:grpSpPr>
          <a:xfrm>
            <a:off x="4454294" y="4496608"/>
            <a:ext cx="2609850" cy="1979930"/>
            <a:chOff x="4822594" y="4496608"/>
            <a:chExt cx="2609850" cy="1979930"/>
          </a:xfrm>
        </p:grpSpPr>
        <p:sp>
          <p:nvSpPr>
            <p:cNvPr id="6" name="圆角矩形 14"/>
            <p:cNvSpPr/>
            <p:nvPr/>
          </p:nvSpPr>
          <p:spPr>
            <a:xfrm>
              <a:off x="4822594" y="4496608"/>
              <a:ext cx="2609850" cy="1979930"/>
            </a:xfrm>
            <a:prstGeom prst="roundRect">
              <a:avLst/>
            </a:prstGeom>
            <a:ln>
              <a:prstDash val="sysDot"/>
            </a:ln>
          </p:spPr>
          <p:style>
            <a:lnRef idx="2">
              <a:schemeClr val="dk1"/>
            </a:lnRef>
            <a:fillRef idx="1">
              <a:schemeClr val="lt1"/>
            </a:fillRef>
            <a:effectRef idx="0">
              <a:schemeClr val="dk1"/>
            </a:effectRef>
            <a:fontRef idx="minor">
              <a:schemeClr val="dk1"/>
            </a:fontRef>
          </p:style>
          <p:txBody>
            <a:bodyPr vert="vert" rtlCol="0" anchor="t" anchorCtr="0"/>
            <a:lstStyle/>
            <a:p>
              <a:pPr algn="l"/>
              <a:r>
                <a:rPr lang="x-none" altLang="zh-CN"/>
                <a:t>Core Feathers</a:t>
              </a:r>
            </a:p>
          </p:txBody>
        </p:sp>
        <p:grpSp>
          <p:nvGrpSpPr>
            <p:cNvPr id="7" name="组合 6"/>
            <p:cNvGrpSpPr/>
            <p:nvPr/>
          </p:nvGrpSpPr>
          <p:grpSpPr>
            <a:xfrm>
              <a:off x="4901334" y="4575348"/>
              <a:ext cx="1868170" cy="1866265"/>
              <a:chOff x="7411" y="6701"/>
              <a:chExt cx="2942" cy="2939"/>
            </a:xfrm>
          </p:grpSpPr>
          <p:sp>
            <p:nvSpPr>
              <p:cNvPr id="9" name="椭圆 8"/>
              <p:cNvSpPr/>
              <p:nvPr/>
            </p:nvSpPr>
            <p:spPr>
              <a:xfrm>
                <a:off x="7411" y="6701"/>
                <a:ext cx="1392" cy="13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sz="3200"/>
                  <a:t>W</a:t>
                </a:r>
                <a:r>
                  <a:rPr lang="x-none" altLang="zh-CN" sz="1200"/>
                  <a:t>allet</a:t>
                </a:r>
              </a:p>
            </p:txBody>
          </p:sp>
          <p:sp>
            <p:nvSpPr>
              <p:cNvPr id="10" name="椭圆 9"/>
              <p:cNvSpPr/>
              <p:nvPr/>
            </p:nvSpPr>
            <p:spPr>
              <a:xfrm>
                <a:off x="8961" y="6701"/>
                <a:ext cx="1392" cy="13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sz="3200"/>
                  <a:t>M</a:t>
                </a:r>
                <a:r>
                  <a:rPr lang="x-none" altLang="zh-CN" sz="1200"/>
                  <a:t>iner</a:t>
                </a:r>
              </a:p>
            </p:txBody>
          </p:sp>
          <p:sp>
            <p:nvSpPr>
              <p:cNvPr id="11" name="椭圆 10"/>
              <p:cNvSpPr/>
              <p:nvPr/>
            </p:nvSpPr>
            <p:spPr>
              <a:xfrm>
                <a:off x="7411" y="8248"/>
                <a:ext cx="1392" cy="13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sz="3200"/>
                  <a:t>B</a:t>
                </a:r>
              </a:p>
              <a:p>
                <a:pPr algn="ctr"/>
                <a:r>
                  <a:rPr lang="x-none" altLang="zh-CN" sz="1200"/>
                  <a:t>locks</a:t>
                </a:r>
              </a:p>
            </p:txBody>
          </p:sp>
          <p:sp>
            <p:nvSpPr>
              <p:cNvPr id="12" name="椭圆 11"/>
              <p:cNvSpPr/>
              <p:nvPr/>
            </p:nvSpPr>
            <p:spPr>
              <a:xfrm>
                <a:off x="8961" y="8248"/>
                <a:ext cx="1392" cy="13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x-none" altLang="zh-CN" sz="3200"/>
                  <a:t>P</a:t>
                </a:r>
              </a:p>
              <a:p>
                <a:pPr algn="ctr"/>
                <a:r>
                  <a:rPr lang="x-none" altLang="zh-CN" sz="1200"/>
                  <a:t>2p</a:t>
                </a:r>
              </a:p>
            </p:txBody>
          </p:sp>
        </p:grpSp>
      </p:grpSp>
      <p:sp>
        <p:nvSpPr>
          <p:cNvPr id="13" name="圆角矩形 15"/>
          <p:cNvSpPr/>
          <p:nvPr/>
        </p:nvSpPr>
        <p:spPr>
          <a:xfrm rot="5400000">
            <a:off x="7055254" y="5161453"/>
            <a:ext cx="1978025" cy="647700"/>
          </a:xfrm>
          <a:prstGeom prst="roundRect">
            <a:avLst/>
          </a:prstGeom>
          <a:ln>
            <a:prstDash val="solid"/>
          </a:ln>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x-none" altLang="zh-CN">
                <a:sym typeface="+mn-ea"/>
              </a:rPr>
              <a:t>User Interfaces</a:t>
            </a:r>
          </a:p>
        </p:txBody>
      </p:sp>
      <p:sp>
        <p:nvSpPr>
          <p:cNvPr id="14" name="上下箭头 16"/>
          <p:cNvSpPr/>
          <p:nvPr/>
        </p:nvSpPr>
        <p:spPr>
          <a:xfrm rot="16200000">
            <a:off x="3864379" y="5159548"/>
            <a:ext cx="326390" cy="652780"/>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笑脸 14"/>
          <p:cNvSpPr/>
          <p:nvPr/>
        </p:nvSpPr>
        <p:spPr>
          <a:xfrm>
            <a:off x="9304424" y="5028738"/>
            <a:ext cx="914400" cy="91440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6" name="直接箭头连接符 15"/>
          <p:cNvCxnSpPr>
            <a:stCxn id="6" idx="3"/>
            <a:endCxn id="13" idx="2"/>
          </p:cNvCxnSpPr>
          <p:nvPr/>
        </p:nvCxnSpPr>
        <p:spPr>
          <a:xfrm flipV="1">
            <a:off x="7064144" y="5485304"/>
            <a:ext cx="656273" cy="1269"/>
          </a:xfrm>
          <a:prstGeom prst="straightConnector1">
            <a:avLst/>
          </a:prstGeom>
          <a:ln w="19050">
            <a:solidFill>
              <a:srgbClr val="FFFF00"/>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7" name="上下箭头 20"/>
          <p:cNvSpPr/>
          <p:nvPr/>
        </p:nvSpPr>
        <p:spPr>
          <a:xfrm rot="16200000">
            <a:off x="8678314" y="5231938"/>
            <a:ext cx="326390" cy="652780"/>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文本框 17"/>
          <p:cNvSpPr txBox="1"/>
          <p:nvPr/>
        </p:nvSpPr>
        <p:spPr>
          <a:xfrm>
            <a:off x="7154472" y="4997603"/>
            <a:ext cx="492443" cy="461665"/>
          </a:xfrm>
          <a:prstGeom prst="rect">
            <a:avLst/>
          </a:prstGeom>
          <a:noFill/>
        </p:spPr>
        <p:txBody>
          <a:bodyPr wrap="none" rtlCol="0">
            <a:spAutoFit/>
          </a:bodyPr>
          <a:lstStyle/>
          <a:p>
            <a:r>
              <a:rPr lang="zh-CN" altLang="en-US" sz="2400" b="1" dirty="0">
                <a:solidFill>
                  <a:srgbClr val="FFFF00"/>
                </a:solidFill>
                <a:cs typeface="东文宋体" charset="0"/>
              </a:rPr>
              <a:t>①</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2" name="文本框 1"/>
          <p:cNvSpPr txBox="1"/>
          <p:nvPr/>
        </p:nvSpPr>
        <p:spPr>
          <a:xfrm>
            <a:off x="1057275" y="2393950"/>
            <a:ext cx="10013315" cy="581057"/>
          </a:xfrm>
          <a:prstGeom prst="rect">
            <a:avLst/>
          </a:prstGeom>
          <a:noFill/>
        </p:spPr>
        <p:txBody>
          <a:bodyPr wrap="square" numCol="1" rtlCol="0" anchor="t">
            <a:spAutoFit/>
          </a:bodyPr>
          <a:lstStyle/>
          <a:p>
            <a:pPr lvl="0" indent="-342900">
              <a:lnSpc>
                <a:spcPct val="150000"/>
              </a:lnSpc>
              <a:buFont typeface="Arial" panose="02080604020202020204" charset="0"/>
              <a:buChar char="•"/>
            </a:pPr>
            <a:r>
              <a:rPr lang="zh-CN" altLang="en-US" sz="2400" dirty="0">
                <a:solidFill>
                  <a:schemeClr val="bg1"/>
                </a:solidFill>
                <a:cs typeface="东文宋体" charset="0"/>
              </a:rPr>
              <a:t>默认配置是安全的，却可以被修改。</a:t>
            </a:r>
            <a:endParaRPr lang="en-US" altLang="zh-CN" sz="2200" dirty="0">
              <a:solidFill>
                <a:srgbClr val="FFFFFF"/>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57275" y="1525270"/>
            <a:ext cx="6804660" cy="706755"/>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常见客户端的默认</a:t>
            </a:r>
            <a:r>
              <a:rPr lang="en-US" altLang="zh-CN" sz="4000" dirty="0">
                <a:solidFill>
                  <a:schemeClr val="bg1"/>
                </a:solidFill>
                <a:latin typeface="方正兰亭黑_GBK" panose="02000000000000000000" charset="-122"/>
                <a:ea typeface="方正兰亭黑_GBK" panose="02000000000000000000" charset="-122"/>
                <a:sym typeface="+mn-ea"/>
              </a:rPr>
              <a:t>RPC</a:t>
            </a:r>
            <a:r>
              <a:rPr lang="zh-CN" altLang="en-US" sz="4000" dirty="0">
                <a:solidFill>
                  <a:schemeClr val="bg1"/>
                </a:solidFill>
                <a:latin typeface="方正兰亭黑_GBK" panose="02000000000000000000" charset="-122"/>
                <a:ea typeface="方正兰亭黑_GBK" panose="02000000000000000000" charset="-122"/>
                <a:sym typeface="+mn-ea"/>
              </a:rPr>
              <a:t>配置</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graphicFrame>
        <p:nvGraphicFramePr>
          <p:cNvPr id="19" name="内容占位符 4"/>
          <p:cNvGraphicFramePr/>
          <p:nvPr/>
        </p:nvGraphicFramePr>
        <p:xfrm>
          <a:off x="2083702" y="3136932"/>
          <a:ext cx="7874000" cy="2529205"/>
        </p:xfrm>
        <a:graphic>
          <a:graphicData uri="http://schemas.openxmlformats.org/drawingml/2006/table">
            <a:tbl>
              <a:tblPr firstRow="1" bandRow="1">
                <a:tableStyleId>{5C22544A-7EE6-4342-B048-85BDC9FD1C3A}</a:tableStyleId>
              </a:tblPr>
              <a:tblGrid>
                <a:gridCol w="2103755">
                  <a:extLst>
                    <a:ext uri="{9D8B030D-6E8A-4147-A177-3AD203B41FA5}">
                      <a16:colId xmlns:a16="http://schemas.microsoft.com/office/drawing/2014/main" val="20000"/>
                    </a:ext>
                  </a:extLst>
                </a:gridCol>
                <a:gridCol w="2026285">
                  <a:extLst>
                    <a:ext uri="{9D8B030D-6E8A-4147-A177-3AD203B41FA5}">
                      <a16:colId xmlns:a16="http://schemas.microsoft.com/office/drawing/2014/main" val="20001"/>
                    </a:ext>
                  </a:extLst>
                </a:gridCol>
                <a:gridCol w="3743960">
                  <a:extLst>
                    <a:ext uri="{9D8B030D-6E8A-4147-A177-3AD203B41FA5}">
                      <a16:colId xmlns:a16="http://schemas.microsoft.com/office/drawing/2014/main" val="20002"/>
                    </a:ext>
                  </a:extLst>
                </a:gridCol>
              </a:tblGrid>
              <a:tr h="618490">
                <a:tc>
                  <a:txBody>
                    <a:bodyPr/>
                    <a:lstStyle/>
                    <a:p>
                      <a:pPr algn="ctr">
                        <a:buNone/>
                      </a:pPr>
                      <a:r>
                        <a:rPr lang="x-none" altLang="zh-CN" sz="1800"/>
                        <a:t>Client</a:t>
                      </a:r>
                    </a:p>
                  </a:txBody>
                  <a:tcPr anchor="ctr"/>
                </a:tc>
                <a:tc>
                  <a:txBody>
                    <a:bodyPr/>
                    <a:lstStyle/>
                    <a:p>
                      <a:pPr algn="ctr">
                        <a:buNone/>
                      </a:pPr>
                      <a:r>
                        <a:rPr sz="1800" dirty="0"/>
                        <a:t>Language</a:t>
                      </a:r>
                    </a:p>
                  </a:txBody>
                  <a:tcPr anchor="ctr"/>
                </a:tc>
                <a:tc>
                  <a:txBody>
                    <a:bodyPr/>
                    <a:lstStyle/>
                    <a:p>
                      <a:pPr algn="ctr">
                        <a:buNone/>
                      </a:pPr>
                      <a:r>
                        <a:rPr sz="1800" dirty="0"/>
                        <a:t>URL</a:t>
                      </a:r>
                    </a:p>
                  </a:txBody>
                  <a:tcPr anchor="ctr"/>
                </a:tc>
                <a:extLst>
                  <a:ext uri="{0D108BD9-81ED-4DB2-BD59-A6C34878D82A}">
                    <a16:rowId xmlns:a16="http://schemas.microsoft.com/office/drawing/2014/main" val="10000"/>
                  </a:ext>
                </a:extLst>
              </a:tr>
              <a:tr h="478155">
                <a:tc>
                  <a:txBody>
                    <a:bodyPr/>
                    <a:lstStyle/>
                    <a:p>
                      <a:pPr algn="ctr">
                        <a:buNone/>
                      </a:pPr>
                      <a:r>
                        <a:rPr lang="x-none" altLang="zh-CN" sz="1800"/>
                        <a:t>cpp-ethereum</a:t>
                      </a:r>
                    </a:p>
                  </a:txBody>
                  <a:tcPr anchor="ctr"/>
                </a:tc>
                <a:tc>
                  <a:txBody>
                    <a:bodyPr/>
                    <a:lstStyle/>
                    <a:p>
                      <a:pPr algn="ctr">
                        <a:buNone/>
                      </a:pPr>
                      <a:r>
                        <a:rPr sz="1800" dirty="0"/>
                        <a:t>C++</a:t>
                      </a:r>
                    </a:p>
                  </a:txBody>
                  <a:tcPr anchor="ctr"/>
                </a:tc>
                <a:tc>
                  <a:txBody>
                    <a:bodyPr/>
                    <a:lstStyle/>
                    <a:p>
                      <a:pPr algn="ctr">
                        <a:buNone/>
                      </a:pPr>
                      <a:r>
                        <a:rPr sz="1800" dirty="0"/>
                        <a:t>http://localhost:8545</a:t>
                      </a:r>
                    </a:p>
                  </a:txBody>
                  <a:tcPr anchor="ctr"/>
                </a:tc>
                <a:extLst>
                  <a:ext uri="{0D108BD9-81ED-4DB2-BD59-A6C34878D82A}">
                    <a16:rowId xmlns:a16="http://schemas.microsoft.com/office/drawing/2014/main" val="10001"/>
                  </a:ext>
                </a:extLst>
              </a:tr>
              <a:tr h="476885">
                <a:tc>
                  <a:txBody>
                    <a:bodyPr/>
                    <a:lstStyle/>
                    <a:p>
                      <a:pPr algn="ctr">
                        <a:buNone/>
                      </a:pPr>
                      <a:r>
                        <a:rPr lang="x-none" altLang="zh-CN" sz="1800"/>
                        <a:t>go-ethereum</a:t>
                      </a:r>
                    </a:p>
                  </a:txBody>
                  <a:tcPr anchor="ctr"/>
                </a:tc>
                <a:tc>
                  <a:txBody>
                    <a:bodyPr/>
                    <a:lstStyle/>
                    <a:p>
                      <a:pPr algn="ctr">
                        <a:buNone/>
                      </a:pPr>
                      <a:r>
                        <a:rPr sz="1800" dirty="0"/>
                        <a:t>Go</a:t>
                      </a:r>
                    </a:p>
                  </a:txBody>
                  <a:tcPr anchor="ctr"/>
                </a:tc>
                <a:tc>
                  <a:txBody>
                    <a:bodyPr/>
                    <a:lstStyle/>
                    <a:p>
                      <a:pPr algn="ctr">
                        <a:buNone/>
                      </a:pPr>
                      <a:r>
                        <a:rPr sz="1800" dirty="0"/>
                        <a:t>http://localhost:8545</a:t>
                      </a:r>
                    </a:p>
                  </a:txBody>
                  <a:tcPr anchor="ctr"/>
                </a:tc>
                <a:extLst>
                  <a:ext uri="{0D108BD9-81ED-4DB2-BD59-A6C34878D82A}">
                    <a16:rowId xmlns:a16="http://schemas.microsoft.com/office/drawing/2014/main" val="10002"/>
                  </a:ext>
                </a:extLst>
              </a:tr>
              <a:tr h="478155">
                <a:tc>
                  <a:txBody>
                    <a:bodyPr/>
                    <a:lstStyle/>
                    <a:p>
                      <a:pPr algn="ctr">
                        <a:buNone/>
                      </a:pPr>
                      <a:r>
                        <a:rPr lang="x-none" altLang="zh-CN" sz="1800"/>
                        <a:t>pyethapp</a:t>
                      </a:r>
                    </a:p>
                  </a:txBody>
                  <a:tcPr anchor="ctr"/>
                </a:tc>
                <a:tc>
                  <a:txBody>
                    <a:bodyPr/>
                    <a:lstStyle/>
                    <a:p>
                      <a:pPr algn="ctr">
                        <a:buNone/>
                      </a:pPr>
                      <a:r>
                        <a:rPr sz="1800" dirty="0"/>
                        <a:t>P</a:t>
                      </a:r>
                      <a:r>
                        <a:rPr lang="x-none" altLang="zh-CN" sz="1800"/>
                        <a:t>ython</a:t>
                      </a:r>
                    </a:p>
                  </a:txBody>
                  <a:tcPr anchor="ctr"/>
                </a:tc>
                <a:tc>
                  <a:txBody>
                    <a:bodyPr/>
                    <a:lstStyle/>
                    <a:p>
                      <a:pPr algn="ctr">
                        <a:buNone/>
                      </a:pPr>
                      <a:r>
                        <a:rPr sz="1800" dirty="0"/>
                        <a:t>http://localhost:4000</a:t>
                      </a:r>
                    </a:p>
                  </a:txBody>
                  <a:tcPr anchor="ctr"/>
                </a:tc>
                <a:extLst>
                  <a:ext uri="{0D108BD9-81ED-4DB2-BD59-A6C34878D82A}">
                    <a16:rowId xmlns:a16="http://schemas.microsoft.com/office/drawing/2014/main" val="10003"/>
                  </a:ext>
                </a:extLst>
              </a:tr>
              <a:tr h="477520">
                <a:tc>
                  <a:txBody>
                    <a:bodyPr/>
                    <a:lstStyle/>
                    <a:p>
                      <a:pPr algn="ctr">
                        <a:buNone/>
                      </a:pPr>
                      <a:r>
                        <a:rPr lang="x-none" altLang="zh-CN" sz="1800"/>
                        <a:t>Parity</a:t>
                      </a:r>
                    </a:p>
                  </a:txBody>
                  <a:tcPr anchor="ctr"/>
                </a:tc>
                <a:tc>
                  <a:txBody>
                    <a:bodyPr/>
                    <a:lstStyle/>
                    <a:p>
                      <a:pPr algn="ctr">
                        <a:buNone/>
                      </a:pPr>
                      <a:r>
                        <a:rPr lang="x-none" altLang="zh-CN" sz="1800" dirty="0"/>
                        <a:t>Rust</a:t>
                      </a:r>
                    </a:p>
                  </a:txBody>
                  <a:tcPr anchor="ctr"/>
                </a:tc>
                <a:tc>
                  <a:txBody>
                    <a:bodyPr/>
                    <a:lstStyle/>
                    <a:p>
                      <a:pPr algn="ctr">
                        <a:buNone/>
                      </a:pPr>
                      <a:r>
                        <a:rPr sz="1800" dirty="0"/>
                        <a:t>http://localhost:8545</a:t>
                      </a:r>
                    </a:p>
                  </a:txBody>
                  <a:tcPr anchor="ctr"/>
                </a:tc>
                <a:extLst>
                  <a:ext uri="{0D108BD9-81ED-4DB2-BD59-A6C34878D82A}">
                    <a16:rowId xmlns:a16="http://schemas.microsoft.com/office/drawing/2014/main" val="10004"/>
                  </a:ext>
                </a:extLst>
              </a:tr>
            </a:tbl>
          </a:graphicData>
        </a:graphic>
      </p:graphicFrame>
      <p:sp>
        <p:nvSpPr>
          <p:cNvPr id="20" name="文本框 19"/>
          <p:cNvSpPr txBox="1"/>
          <p:nvPr/>
        </p:nvSpPr>
        <p:spPr>
          <a:xfrm>
            <a:off x="2907297" y="6017292"/>
            <a:ext cx="7043420" cy="645160"/>
          </a:xfrm>
          <a:prstGeom prst="rect">
            <a:avLst/>
          </a:prstGeom>
          <a:solidFill>
            <a:schemeClr val="tx1">
              <a:lumMod val="50000"/>
              <a:lumOff val="50000"/>
            </a:schemeClr>
          </a:solidFill>
          <a:ln w="6350">
            <a:solidFill>
              <a:schemeClr val="tx1">
                <a:lumMod val="50000"/>
                <a:lumOff val="50000"/>
              </a:schemeClr>
            </a:solidFill>
          </a:ln>
        </p:spPr>
        <p:txBody>
          <a:bodyPr wrap="square" rtlCol="0">
            <a:spAutoFit/>
          </a:bodyPr>
          <a:lstStyle/>
          <a:p>
            <a:pPr algn="l">
              <a:lnSpc>
                <a:spcPct val="130000"/>
              </a:lnSpc>
              <a:spcBef>
                <a:spcPts val="0"/>
              </a:spcBef>
              <a:spcAft>
                <a:spcPts val="0"/>
              </a:spcAft>
            </a:pPr>
            <a:r>
              <a:rPr lang="zh-CN" altLang="en-US" sz="1400" b="1">
                <a:solidFill>
                  <a:schemeClr val="bg1"/>
                </a:solidFill>
              </a:rPr>
              <a:t>ubuntu@VM-0-3-ubuntu:~$</a:t>
            </a:r>
            <a:r>
              <a:rPr lang="zh-CN" altLang="en-US" sz="1400">
                <a:solidFill>
                  <a:schemeClr val="bg1"/>
                </a:solidFill>
              </a:rPr>
              <a:t> geth --help | grep rpcaddr</a:t>
            </a:r>
          </a:p>
          <a:p>
            <a:pPr algn="l">
              <a:lnSpc>
                <a:spcPct val="130000"/>
              </a:lnSpc>
              <a:spcBef>
                <a:spcPts val="0"/>
              </a:spcBef>
              <a:spcAft>
                <a:spcPts val="0"/>
              </a:spcAft>
            </a:pPr>
            <a:r>
              <a:rPr lang="zh-CN" altLang="en-US" sz="1400">
                <a:solidFill>
                  <a:schemeClr val="bg1"/>
                </a:solidFill>
              </a:rPr>
              <a:t>  --rpcaddr value        HTTP-RPC server listening interface (default: "localhost")</a:t>
            </a:r>
          </a:p>
        </p:txBody>
      </p:sp>
      <p:pic>
        <p:nvPicPr>
          <p:cNvPr id="21" name="图片 20"/>
          <p:cNvPicPr>
            <a:picLocks noChangeAspect="1"/>
          </p:cNvPicPr>
          <p:nvPr/>
        </p:nvPicPr>
        <p:blipFill>
          <a:blip r:embed="rId4"/>
          <a:stretch>
            <a:fillRect/>
          </a:stretch>
        </p:blipFill>
        <p:spPr>
          <a:xfrm>
            <a:off x="2083702" y="5873147"/>
            <a:ext cx="645160" cy="9340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2" name="文本框 1"/>
          <p:cNvSpPr txBox="1"/>
          <p:nvPr/>
        </p:nvSpPr>
        <p:spPr>
          <a:xfrm>
            <a:off x="1057275" y="2393950"/>
            <a:ext cx="11467234" cy="3647152"/>
          </a:xfrm>
          <a:prstGeom prst="rect">
            <a:avLst/>
          </a:prstGeom>
          <a:noFill/>
        </p:spPr>
        <p:txBody>
          <a:bodyPr wrap="square" numCol="1" rtlCol="0" anchor="t">
            <a:spAutoFit/>
          </a:bodyPr>
          <a:lstStyle/>
          <a:p>
            <a:pPr marL="342900" lvl="0" indent="-342900">
              <a:lnSpc>
                <a:spcPct val="150000"/>
              </a:lnSpc>
              <a:buFont typeface="Arial" panose="02080604020202020204" charset="0"/>
              <a:buChar char="•"/>
            </a:pPr>
            <a:r>
              <a:rPr lang="en-US" altLang="zh-CN" sz="2200" dirty="0">
                <a:solidFill>
                  <a:schemeClr val="bg1"/>
                </a:solidFill>
                <a:cs typeface="东文宋体" charset="0"/>
              </a:rPr>
              <a:t>eth: </a:t>
            </a:r>
            <a:r>
              <a:rPr lang="zh-CN" altLang="en-US" sz="2200" dirty="0">
                <a:solidFill>
                  <a:schemeClr val="bg1"/>
                </a:solidFill>
                <a:cs typeface="东文宋体" charset="0"/>
              </a:rPr>
              <a:t>账户、交易操作，如</a:t>
            </a:r>
            <a:r>
              <a:rPr lang="en-US" altLang="zh-CN" sz="2200" dirty="0">
                <a:solidFill>
                  <a:schemeClr val="bg1"/>
                </a:solidFill>
                <a:cs typeface="东文宋体" charset="0"/>
              </a:rPr>
              <a:t>accounts, </a:t>
            </a:r>
            <a:r>
              <a:rPr lang="en-US" altLang="zh-CN" sz="2200" dirty="0" err="1">
                <a:solidFill>
                  <a:schemeClr val="bg1"/>
                </a:solidFill>
                <a:cs typeface="东文宋体" charset="0"/>
              </a:rPr>
              <a:t>getBalance</a:t>
            </a:r>
            <a:r>
              <a:rPr lang="en-US" altLang="zh-CN" sz="2200" dirty="0">
                <a:solidFill>
                  <a:schemeClr val="bg1"/>
                </a:solidFill>
                <a:cs typeface="东文宋体" charset="0"/>
              </a:rPr>
              <a:t>, </a:t>
            </a:r>
            <a:r>
              <a:rPr lang="en-US" altLang="zh-CN" sz="2200" dirty="0" err="1">
                <a:solidFill>
                  <a:schemeClr val="bg1"/>
                </a:solidFill>
                <a:cs typeface="东文宋体" charset="0"/>
              </a:rPr>
              <a:t>sendTransaction</a:t>
            </a:r>
            <a:r>
              <a:rPr lang="en-US" altLang="zh-CN" sz="2200" dirty="0">
                <a:solidFill>
                  <a:schemeClr val="bg1"/>
                </a:solidFill>
                <a:cs typeface="东文宋体" charset="0"/>
              </a:rPr>
              <a:t>...</a:t>
            </a:r>
          </a:p>
          <a:p>
            <a:pPr marL="342900" lvl="0" indent="-342900">
              <a:lnSpc>
                <a:spcPct val="150000"/>
              </a:lnSpc>
              <a:buFont typeface="Arial" panose="02080604020202020204" charset="0"/>
              <a:buChar char="•"/>
            </a:pPr>
            <a:r>
              <a:rPr lang="en-US" altLang="zh-CN" sz="2200" dirty="0">
                <a:solidFill>
                  <a:schemeClr val="bg1"/>
                </a:solidFill>
                <a:cs typeface="东文宋体" charset="0"/>
              </a:rPr>
              <a:t>personal: </a:t>
            </a:r>
            <a:r>
              <a:rPr lang="zh-CN" altLang="en-US" sz="2200" dirty="0">
                <a:solidFill>
                  <a:schemeClr val="bg1"/>
                </a:solidFill>
                <a:cs typeface="东文宋体" charset="0"/>
              </a:rPr>
              <a:t>拥有者相关操作，如</a:t>
            </a:r>
            <a:r>
              <a:rPr lang="en-US" altLang="zh-CN" sz="2200" dirty="0" err="1">
                <a:solidFill>
                  <a:schemeClr val="bg1"/>
                </a:solidFill>
                <a:cs typeface="东文宋体" charset="0"/>
              </a:rPr>
              <a:t>unlockAccount</a:t>
            </a:r>
            <a:r>
              <a:rPr lang="zh-CN" altLang="en-US" sz="2200" dirty="0">
                <a:solidFill>
                  <a:schemeClr val="bg1"/>
                </a:solidFill>
                <a:cs typeface="东文宋体" charset="0"/>
              </a:rPr>
              <a:t>，</a:t>
            </a:r>
            <a:r>
              <a:rPr lang="en-US" altLang="zh-CN" sz="2200" dirty="0" err="1">
                <a:solidFill>
                  <a:schemeClr val="bg1"/>
                </a:solidFill>
                <a:cs typeface="东文宋体" charset="0"/>
              </a:rPr>
              <a:t>sendTransaction</a:t>
            </a:r>
            <a:r>
              <a:rPr lang="en-US" altLang="zh-CN" sz="2200" dirty="0">
                <a:solidFill>
                  <a:schemeClr val="bg1"/>
                </a:solidFill>
                <a:cs typeface="东文宋体" charset="0"/>
              </a:rPr>
              <a:t>...</a:t>
            </a:r>
          </a:p>
          <a:p>
            <a:pPr marL="342900" indent="-342900">
              <a:lnSpc>
                <a:spcPct val="150000"/>
              </a:lnSpc>
              <a:buFont typeface="Arial" panose="02080604020202020204" charset="0"/>
              <a:buChar char="•"/>
            </a:pPr>
            <a:r>
              <a:rPr lang="en-US" altLang="zh-CN" sz="2200" dirty="0">
                <a:solidFill>
                  <a:schemeClr val="bg1"/>
                </a:solidFill>
                <a:cs typeface="东文宋体" charset="0"/>
              </a:rPr>
              <a:t>net: </a:t>
            </a:r>
            <a:r>
              <a:rPr lang="zh-CN" altLang="en-US" sz="2200" dirty="0">
                <a:solidFill>
                  <a:schemeClr val="bg1"/>
                </a:solidFill>
                <a:cs typeface="东文宋体" charset="0"/>
              </a:rPr>
              <a:t>网络相关操作，如</a:t>
            </a:r>
            <a:r>
              <a:rPr lang="en-US" altLang="zh-CN" sz="2200" dirty="0">
                <a:solidFill>
                  <a:schemeClr val="bg1"/>
                </a:solidFill>
                <a:cs typeface="东文宋体" charset="0"/>
              </a:rPr>
              <a:t>version...</a:t>
            </a:r>
          </a:p>
          <a:p>
            <a:pPr marL="342900" indent="-342900">
              <a:lnSpc>
                <a:spcPct val="150000"/>
              </a:lnSpc>
              <a:buFont typeface="Arial" panose="02080604020202020204" charset="0"/>
              <a:buChar char="•"/>
            </a:pPr>
            <a:r>
              <a:rPr lang="en-US" altLang="zh-CN" sz="2200" dirty="0">
                <a:solidFill>
                  <a:schemeClr val="bg1"/>
                </a:solidFill>
              </a:rPr>
              <a:t>miner</a:t>
            </a:r>
            <a:r>
              <a:rPr lang="zh-CN" altLang="en-US" sz="2200" dirty="0">
                <a:solidFill>
                  <a:schemeClr val="bg1"/>
                </a:solidFill>
              </a:rPr>
              <a:t>： 挖矿相关操作，如</a:t>
            </a:r>
            <a:r>
              <a:rPr lang="en-US" altLang="zh-CN" sz="2200" dirty="0" err="1">
                <a:solidFill>
                  <a:schemeClr val="bg1"/>
                </a:solidFill>
              </a:rPr>
              <a:t>hashrate</a:t>
            </a:r>
            <a:r>
              <a:rPr lang="zh-CN" altLang="en-US" sz="2200" dirty="0">
                <a:solidFill>
                  <a:schemeClr val="bg1"/>
                </a:solidFill>
              </a:rPr>
              <a:t>，</a:t>
            </a:r>
            <a:r>
              <a:rPr lang="en-US" altLang="zh-CN" sz="2200" dirty="0">
                <a:solidFill>
                  <a:schemeClr val="bg1"/>
                </a:solidFill>
                <a:sym typeface="+mn-ea"/>
              </a:rPr>
              <a:t> </a:t>
            </a:r>
            <a:r>
              <a:rPr lang="en-US" altLang="zh-CN" sz="2200" dirty="0" err="1">
                <a:solidFill>
                  <a:schemeClr val="bg1"/>
                </a:solidFill>
                <a:sym typeface="+mn-ea"/>
              </a:rPr>
              <a:t>setEtherbase</a:t>
            </a:r>
            <a:r>
              <a:rPr lang="en-US" altLang="zh-CN" sz="2200" dirty="0">
                <a:solidFill>
                  <a:schemeClr val="bg1"/>
                </a:solidFill>
                <a:sym typeface="+mn-ea"/>
              </a:rPr>
              <a:t> </a:t>
            </a:r>
            <a:r>
              <a:rPr lang="en-US" altLang="zh-CN" sz="2200" dirty="0">
                <a:solidFill>
                  <a:schemeClr val="bg1"/>
                </a:solidFill>
              </a:rPr>
              <a:t>….</a:t>
            </a:r>
          </a:p>
          <a:p>
            <a:pPr marL="342900" lvl="0" indent="-342900">
              <a:lnSpc>
                <a:spcPct val="150000"/>
              </a:lnSpc>
              <a:buFont typeface="Arial" panose="02080604020202020204" charset="0"/>
              <a:buChar char="•"/>
            </a:pPr>
            <a:r>
              <a:rPr lang="en-US" altLang="zh-CN" sz="2200" dirty="0">
                <a:solidFill>
                  <a:srgbClr val="FFFF00"/>
                </a:solidFill>
                <a:cs typeface="东文宋体" charset="0"/>
              </a:rPr>
              <a:t>parity</a:t>
            </a:r>
            <a:r>
              <a:rPr lang="en-US" altLang="zh-CN" sz="2200" dirty="0">
                <a:solidFill>
                  <a:schemeClr val="bg1"/>
                </a:solidFill>
                <a:cs typeface="东文宋体" charset="0"/>
              </a:rPr>
              <a:t>: </a:t>
            </a:r>
            <a:r>
              <a:rPr lang="en-US" altLang="zh-CN" sz="2200" dirty="0" err="1">
                <a:solidFill>
                  <a:schemeClr val="bg1"/>
                </a:solidFill>
                <a:cs typeface="东文宋体" charset="0"/>
              </a:rPr>
              <a:t>parity_listAccounts</a:t>
            </a:r>
            <a:r>
              <a:rPr lang="en-US" altLang="zh-CN" sz="2200" dirty="0">
                <a:solidFill>
                  <a:schemeClr val="bg1"/>
                </a:solidFill>
                <a:cs typeface="东文宋体" charset="0"/>
              </a:rPr>
              <a:t>, </a:t>
            </a:r>
            <a:r>
              <a:rPr lang="en-US" altLang="zh-CN" sz="2200" dirty="0" err="1">
                <a:solidFill>
                  <a:schemeClr val="bg1"/>
                </a:solidFill>
                <a:cs typeface="东文宋体" charset="0"/>
              </a:rPr>
              <a:t>parity_signMessage</a:t>
            </a:r>
            <a:r>
              <a:rPr lang="en-US" altLang="zh-CN" sz="2200" dirty="0">
                <a:solidFill>
                  <a:schemeClr val="bg1"/>
                </a:solidFill>
                <a:cs typeface="东文宋体" charset="0"/>
              </a:rPr>
              <a:t>...</a:t>
            </a:r>
          </a:p>
          <a:p>
            <a:pPr marL="342900" lvl="0" indent="-342900">
              <a:lnSpc>
                <a:spcPct val="150000"/>
              </a:lnSpc>
              <a:buFont typeface="Arial" panose="02080604020202020204" charset="0"/>
              <a:buChar char="•"/>
            </a:pPr>
            <a:r>
              <a:rPr lang="en-US" altLang="zh-CN" sz="2200" dirty="0" err="1">
                <a:solidFill>
                  <a:srgbClr val="FFFF00"/>
                </a:solidFill>
                <a:cs typeface="东文宋体" charset="0"/>
              </a:rPr>
              <a:t>parity</a:t>
            </a:r>
            <a:r>
              <a:rPr lang="en-US" altLang="zh-CN" sz="2200" dirty="0" err="1">
                <a:solidFill>
                  <a:schemeClr val="bg1"/>
                </a:solidFill>
                <a:cs typeface="东文宋体" charset="0"/>
              </a:rPr>
              <a:t>_accounts</a:t>
            </a:r>
            <a:r>
              <a:rPr lang="en-US" altLang="zh-CN" sz="2200" dirty="0">
                <a:solidFill>
                  <a:schemeClr val="bg1"/>
                </a:solidFill>
                <a:cs typeface="东文宋体" charset="0"/>
              </a:rPr>
              <a:t>: </a:t>
            </a:r>
            <a:r>
              <a:rPr lang="en-US" altLang="zh-CN" sz="2200" dirty="0" err="1">
                <a:solidFill>
                  <a:schemeClr val="bg1"/>
                </a:solidFill>
                <a:cs typeface="东文宋体" charset="0"/>
              </a:rPr>
              <a:t>parity_killAccount</a:t>
            </a:r>
            <a:r>
              <a:rPr lang="en-US" altLang="zh-CN" sz="2200" dirty="0">
                <a:solidFill>
                  <a:schemeClr val="bg1"/>
                </a:solidFill>
                <a:cs typeface="东文宋体" charset="0"/>
              </a:rPr>
              <a:t>, </a:t>
            </a:r>
            <a:r>
              <a:rPr lang="en-US" altLang="zh-CN" sz="2200" dirty="0" err="1">
                <a:solidFill>
                  <a:schemeClr val="bg1"/>
                </a:solidFill>
                <a:cs typeface="东文宋体" charset="0"/>
              </a:rPr>
              <a:t>parity_testPassword</a:t>
            </a:r>
            <a:r>
              <a:rPr lang="en-US" altLang="zh-CN" sz="2200" dirty="0">
                <a:solidFill>
                  <a:schemeClr val="bg1"/>
                </a:solidFill>
                <a:cs typeface="东文宋体" charset="0"/>
              </a:rPr>
              <a:t>, </a:t>
            </a:r>
            <a:r>
              <a:rPr lang="en-US" altLang="zh-CN" sz="2200" dirty="0" err="1">
                <a:solidFill>
                  <a:schemeClr val="bg1"/>
                </a:solidFill>
                <a:cs typeface="东文宋体" charset="0"/>
              </a:rPr>
              <a:t>parity_exportAccount</a:t>
            </a:r>
            <a:r>
              <a:rPr lang="en-US" altLang="zh-CN" sz="2200" dirty="0">
                <a:solidFill>
                  <a:schemeClr val="bg1"/>
                </a:solidFill>
                <a:cs typeface="东文宋体" charset="0"/>
              </a:rPr>
              <a:t>...</a:t>
            </a:r>
          </a:p>
          <a:p>
            <a:pPr marL="342900" lvl="0" indent="-342900">
              <a:lnSpc>
                <a:spcPct val="150000"/>
              </a:lnSpc>
              <a:buFont typeface="Arial" panose="02080604020202020204" charset="0"/>
              <a:buChar char="•"/>
            </a:pPr>
            <a:r>
              <a:rPr lang="en-US" altLang="zh-CN" sz="2200" dirty="0" err="1">
                <a:solidFill>
                  <a:srgbClr val="FFFF00"/>
                </a:solidFill>
                <a:cs typeface="东文宋体" charset="0"/>
              </a:rPr>
              <a:t>parity</a:t>
            </a:r>
            <a:r>
              <a:rPr lang="en-US" altLang="zh-CN" sz="2200" dirty="0" err="1">
                <a:solidFill>
                  <a:schemeClr val="bg1"/>
                </a:solidFill>
                <a:cs typeface="东文宋体" charset="0"/>
              </a:rPr>
              <a:t>_set</a:t>
            </a:r>
            <a:r>
              <a:rPr lang="en-US" altLang="zh-CN" sz="2200" dirty="0">
                <a:solidFill>
                  <a:schemeClr val="bg1"/>
                </a:solidFill>
                <a:cs typeface="东文宋体" charset="0"/>
              </a:rPr>
              <a:t>: </a:t>
            </a:r>
            <a:r>
              <a:rPr lang="en-US" altLang="zh-CN" sz="2200" dirty="0" err="1">
                <a:solidFill>
                  <a:schemeClr val="bg1"/>
                </a:solidFill>
                <a:cs typeface="东文宋体" charset="0"/>
              </a:rPr>
              <a:t>parity_addReservedPeer</a:t>
            </a:r>
            <a:r>
              <a:rPr lang="en-US" altLang="zh-CN" sz="2200" dirty="0">
                <a:solidFill>
                  <a:schemeClr val="bg1"/>
                </a:solidFill>
                <a:cs typeface="东文宋体" charset="0"/>
              </a:rPr>
              <a:t>, </a:t>
            </a:r>
            <a:r>
              <a:rPr lang="en-US" altLang="zh-CN" sz="2200" dirty="0" err="1">
                <a:solidFill>
                  <a:schemeClr val="bg1"/>
                </a:solidFill>
                <a:cs typeface="东文宋体" charset="0"/>
              </a:rPr>
              <a:t>shh_getPrivateKey</a:t>
            </a:r>
            <a:r>
              <a:rPr lang="en-US" altLang="zh-CN" sz="2200" dirty="0">
                <a:solidFill>
                  <a:schemeClr val="bg1"/>
                </a:solidFill>
                <a:cs typeface="东文宋体" charset="0"/>
              </a:rPr>
              <a:t>, </a:t>
            </a:r>
            <a:r>
              <a:rPr lang="en-US" altLang="zh-CN" sz="2200" dirty="0" err="1">
                <a:solidFill>
                  <a:schemeClr val="bg1"/>
                </a:solidFill>
                <a:cs typeface="东文宋体" charset="0"/>
              </a:rPr>
              <a:t>shh_deleteKey</a:t>
            </a:r>
            <a:r>
              <a:rPr lang="en-US" altLang="zh-CN" sz="2200" dirty="0">
                <a:solidFill>
                  <a:schemeClr val="bg1"/>
                </a:solidFill>
                <a:cs typeface="东文宋体" charset="0"/>
              </a:rPr>
              <a:t>...</a:t>
            </a:r>
          </a:p>
        </p:txBody>
      </p:sp>
      <p:sp>
        <p:nvSpPr>
          <p:cNvPr id="8" name="文本框 7"/>
          <p:cNvSpPr txBox="1"/>
          <p:nvPr/>
        </p:nvSpPr>
        <p:spPr>
          <a:xfrm>
            <a:off x="1057275" y="1525270"/>
            <a:ext cx="9070398" cy="707886"/>
          </a:xfrm>
          <a:prstGeom prst="rect">
            <a:avLst/>
          </a:prstGeom>
          <a:noFill/>
        </p:spPr>
        <p:txBody>
          <a:bodyPr wrap="square" rtlCol="0" anchor="t">
            <a:spAutoFit/>
          </a:bodyPr>
          <a:lstStyle/>
          <a:p>
            <a:r>
              <a:rPr lang="en-US" altLang="zh-CN" sz="4000" dirty="0">
                <a:solidFill>
                  <a:schemeClr val="bg1"/>
                </a:solidFill>
                <a:latin typeface="方正兰亭黑_GBK" panose="02000000000000000000" charset="-122"/>
                <a:ea typeface="方正兰亭黑_GBK" panose="02000000000000000000" charset="-122"/>
                <a:sym typeface="+mn-ea"/>
              </a:rPr>
              <a:t>RPC</a:t>
            </a:r>
            <a:r>
              <a:rPr lang="zh-CN" altLang="en-US" sz="4000" dirty="0">
                <a:solidFill>
                  <a:schemeClr val="bg1"/>
                </a:solidFill>
                <a:latin typeface="方正兰亭黑_GBK" panose="02000000000000000000" charset="-122"/>
                <a:ea typeface="方正兰亭黑_GBK" panose="02000000000000000000" charset="-122"/>
                <a:sym typeface="+mn-ea"/>
              </a:rPr>
              <a:t>模块及接口举例</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未标题-1"/>
          <p:cNvPicPr>
            <a:picLocks noChangeAspect="1"/>
          </p:cNvPicPr>
          <p:nvPr/>
        </p:nvPicPr>
        <p:blipFill>
          <a:blip r:embed="rId3"/>
          <a:stretch>
            <a:fillRect/>
          </a:stretch>
        </p:blipFill>
        <p:spPr>
          <a:xfrm>
            <a:off x="9089390" y="133985"/>
            <a:ext cx="2650490" cy="440055"/>
          </a:xfrm>
          <a:prstGeom prst="rect">
            <a:avLst/>
          </a:prstGeom>
        </p:spPr>
      </p:pic>
      <p:sp>
        <p:nvSpPr>
          <p:cNvPr id="8" name="文本框 7"/>
          <p:cNvSpPr txBox="1"/>
          <p:nvPr/>
        </p:nvSpPr>
        <p:spPr>
          <a:xfrm>
            <a:off x="1057275" y="1525270"/>
            <a:ext cx="9070398" cy="707886"/>
          </a:xfrm>
          <a:prstGeom prst="rect">
            <a:avLst/>
          </a:prstGeom>
          <a:noFill/>
        </p:spPr>
        <p:txBody>
          <a:bodyPr wrap="square" rtlCol="0" anchor="t">
            <a:spAutoFit/>
          </a:bodyPr>
          <a:lstStyle/>
          <a:p>
            <a:r>
              <a:rPr lang="zh-CN" altLang="en-US" sz="4000" dirty="0">
                <a:solidFill>
                  <a:schemeClr val="bg1"/>
                </a:solidFill>
                <a:latin typeface="方正兰亭黑_GBK" panose="02000000000000000000" charset="-122"/>
                <a:ea typeface="方正兰亭黑_GBK" panose="02000000000000000000" charset="-122"/>
                <a:sym typeface="+mn-ea"/>
              </a:rPr>
              <a:t>默认启动的</a:t>
            </a:r>
            <a:r>
              <a:rPr lang="en-US" altLang="zh-CN" sz="4000" dirty="0">
                <a:solidFill>
                  <a:schemeClr val="bg1"/>
                </a:solidFill>
                <a:latin typeface="方正兰亭黑_GBK" panose="02000000000000000000" charset="-122"/>
                <a:ea typeface="方正兰亭黑_GBK" panose="02000000000000000000" charset="-122"/>
                <a:sym typeface="+mn-ea"/>
              </a:rPr>
              <a:t>RPC</a:t>
            </a:r>
            <a:r>
              <a:rPr lang="zh-CN" altLang="en-US" sz="4000" dirty="0">
                <a:solidFill>
                  <a:schemeClr val="bg1"/>
                </a:solidFill>
                <a:latin typeface="方正兰亭黑_GBK" panose="02000000000000000000" charset="-122"/>
                <a:ea typeface="方正兰亭黑_GBK" panose="02000000000000000000" charset="-122"/>
                <a:sym typeface="+mn-ea"/>
              </a:rPr>
              <a:t>模块及修改方式</a:t>
            </a:r>
            <a:endParaRPr lang="zh-CN" altLang="zh-CN" sz="4000" dirty="0">
              <a:solidFill>
                <a:schemeClr val="bg1"/>
              </a:solidFill>
              <a:latin typeface="方正兰亭黑_GBK" panose="02000000000000000000" charset="-122"/>
              <a:ea typeface="方正兰亭黑_GBK" panose="02000000000000000000" charset="-122"/>
              <a:sym typeface="+mn-ea"/>
            </a:endParaRPr>
          </a:p>
        </p:txBody>
      </p:sp>
      <p:sp>
        <p:nvSpPr>
          <p:cNvPr id="6" name="文本框 5"/>
          <p:cNvSpPr txBox="1"/>
          <p:nvPr/>
        </p:nvSpPr>
        <p:spPr>
          <a:xfrm>
            <a:off x="2422357" y="2913781"/>
            <a:ext cx="7434580" cy="1212640"/>
          </a:xfrm>
          <a:prstGeom prst="rect">
            <a:avLst/>
          </a:prstGeom>
          <a:solidFill>
            <a:schemeClr val="tx1">
              <a:lumMod val="50000"/>
              <a:lumOff val="50000"/>
            </a:schemeClr>
          </a:solidFill>
          <a:ln w="6350">
            <a:solidFill>
              <a:schemeClr val="tx1">
                <a:lumMod val="50000"/>
                <a:lumOff val="50000"/>
              </a:schemeClr>
            </a:solidFill>
          </a:ln>
        </p:spPr>
        <p:txBody>
          <a:bodyPr wrap="square" rtlCol="0">
            <a:spAutoFit/>
          </a:bodyPr>
          <a:lstStyle/>
          <a:p>
            <a:pPr algn="l">
              <a:lnSpc>
                <a:spcPct val="130000"/>
              </a:lnSpc>
              <a:spcBef>
                <a:spcPts val="0"/>
              </a:spcBef>
              <a:spcAft>
                <a:spcPts val="0"/>
              </a:spcAft>
            </a:pPr>
            <a:r>
              <a:rPr lang="zh-CN" altLang="en-US" sz="1400" b="1" dirty="0">
                <a:solidFill>
                  <a:schemeClr val="bg1"/>
                </a:solidFill>
              </a:rPr>
              <a:t>ubuntu@VM-0-3-ubuntu:~$</a:t>
            </a:r>
            <a:r>
              <a:rPr lang="zh-CN" altLang="en-US" sz="1400" dirty="0">
                <a:solidFill>
                  <a:schemeClr val="bg1"/>
                </a:solidFill>
              </a:rPr>
              <a:t> geth --rpc</a:t>
            </a:r>
          </a:p>
          <a:p>
            <a:pPr algn="l">
              <a:lnSpc>
                <a:spcPct val="130000"/>
              </a:lnSpc>
              <a:spcBef>
                <a:spcPts val="0"/>
              </a:spcBef>
              <a:spcAft>
                <a:spcPts val="0"/>
              </a:spcAft>
            </a:pPr>
            <a:r>
              <a:rPr lang="x-none" altLang="zh-CN" sz="1400" dirty="0">
                <a:solidFill>
                  <a:schemeClr val="bg1"/>
                </a:solidFill>
              </a:rPr>
              <a:t>... ...</a:t>
            </a:r>
          </a:p>
          <a:p>
            <a:pPr algn="l">
              <a:lnSpc>
                <a:spcPct val="130000"/>
              </a:lnSpc>
              <a:spcBef>
                <a:spcPts val="0"/>
              </a:spcBef>
              <a:spcAft>
                <a:spcPts val="0"/>
              </a:spcAft>
            </a:pPr>
            <a:r>
              <a:rPr lang="zh-CN" altLang="en-US" sz="1400" dirty="0">
                <a:solidFill>
                  <a:schemeClr val="bg1"/>
                </a:solidFill>
              </a:rPr>
              <a:t>INFO [05-27|01:32:53] IPC endpoint opened     url=/home/</a:t>
            </a:r>
            <a:r>
              <a:rPr lang="x-none" altLang="zh-CN" sz="1400" dirty="0">
                <a:solidFill>
                  <a:schemeClr val="bg1"/>
                </a:solidFill>
              </a:rPr>
              <a:t>ubuntu</a:t>
            </a:r>
            <a:r>
              <a:rPr lang="zh-CN" altLang="en-US" sz="1400" dirty="0">
                <a:solidFill>
                  <a:schemeClr val="bg1"/>
                </a:solidFill>
              </a:rPr>
              <a:t>/.ethereum/geth.ipc</a:t>
            </a:r>
          </a:p>
          <a:p>
            <a:pPr algn="l">
              <a:lnSpc>
                <a:spcPct val="130000"/>
              </a:lnSpc>
              <a:spcBef>
                <a:spcPts val="0"/>
              </a:spcBef>
              <a:spcAft>
                <a:spcPts val="0"/>
              </a:spcAft>
            </a:pPr>
            <a:r>
              <a:rPr lang="zh-CN" altLang="en-US" sz="1400" dirty="0">
                <a:solidFill>
                  <a:schemeClr val="bg1"/>
                </a:solidFill>
              </a:rPr>
              <a:t>INFO [05-27|01:32:53] HTTP endpoint opened url=http://127.0.0.1:8545</a:t>
            </a:r>
          </a:p>
        </p:txBody>
      </p:sp>
      <p:pic>
        <p:nvPicPr>
          <p:cNvPr id="7" name="图片 6"/>
          <p:cNvPicPr>
            <a:picLocks noChangeAspect="1"/>
          </p:cNvPicPr>
          <p:nvPr/>
        </p:nvPicPr>
        <p:blipFill>
          <a:blip r:embed="rId4"/>
          <a:stretch>
            <a:fillRect/>
          </a:stretch>
        </p:blipFill>
        <p:spPr>
          <a:xfrm>
            <a:off x="1499009" y="2606503"/>
            <a:ext cx="645160" cy="934085"/>
          </a:xfrm>
          <a:prstGeom prst="rect">
            <a:avLst/>
          </a:prstGeom>
        </p:spPr>
      </p:pic>
      <p:sp>
        <p:nvSpPr>
          <p:cNvPr id="10" name="文本框 9"/>
          <p:cNvSpPr txBox="1"/>
          <p:nvPr/>
        </p:nvSpPr>
        <p:spPr>
          <a:xfrm>
            <a:off x="2422357" y="5723656"/>
            <a:ext cx="7454900" cy="652486"/>
          </a:xfrm>
          <a:prstGeom prst="rect">
            <a:avLst/>
          </a:prstGeom>
          <a:solidFill>
            <a:schemeClr val="tx1">
              <a:lumMod val="50000"/>
              <a:lumOff val="50000"/>
            </a:schemeClr>
          </a:solidFill>
          <a:ln w="6350">
            <a:solidFill>
              <a:schemeClr val="tx1">
                <a:lumMod val="50000"/>
                <a:lumOff val="50000"/>
              </a:schemeClr>
            </a:solidFill>
          </a:ln>
        </p:spPr>
        <p:txBody>
          <a:bodyPr wrap="square" rtlCol="0">
            <a:spAutoFit/>
          </a:bodyPr>
          <a:lstStyle/>
          <a:p>
            <a:pPr algn="l">
              <a:lnSpc>
                <a:spcPct val="130000"/>
              </a:lnSpc>
              <a:spcBef>
                <a:spcPts val="0"/>
              </a:spcBef>
              <a:spcAft>
                <a:spcPts val="0"/>
              </a:spcAft>
            </a:pPr>
            <a:r>
              <a:rPr lang="zh-CN" altLang="en-US" sz="1400" b="1">
                <a:solidFill>
                  <a:schemeClr val="bg1"/>
                </a:solidFill>
              </a:rPr>
              <a:t>ubuntu@VM-0-3-ubuntu:~$</a:t>
            </a:r>
            <a:r>
              <a:rPr lang="zh-CN" altLang="en-US" sz="1400">
                <a:solidFill>
                  <a:schemeClr val="bg1"/>
                </a:solidFill>
              </a:rPr>
              <a:t> geth --help | grep rpcapi</a:t>
            </a:r>
          </a:p>
          <a:p>
            <a:pPr algn="l">
              <a:lnSpc>
                <a:spcPct val="130000"/>
              </a:lnSpc>
              <a:spcBef>
                <a:spcPts val="0"/>
              </a:spcBef>
              <a:spcAft>
                <a:spcPts val="0"/>
              </a:spcAft>
            </a:pPr>
            <a:r>
              <a:rPr lang="zh-CN" altLang="en-US" sz="1400">
                <a:solidFill>
                  <a:schemeClr val="bg1"/>
                </a:solidFill>
              </a:rPr>
              <a:t>  --rpcapi value         API's offered over the HTTP-RPC interface</a:t>
            </a:r>
          </a:p>
        </p:txBody>
      </p:sp>
      <p:sp>
        <p:nvSpPr>
          <p:cNvPr id="11" name="文本框 10"/>
          <p:cNvSpPr txBox="1"/>
          <p:nvPr/>
        </p:nvSpPr>
        <p:spPr>
          <a:xfrm>
            <a:off x="2422357" y="4442861"/>
            <a:ext cx="7441565" cy="932563"/>
          </a:xfrm>
          <a:prstGeom prst="rect">
            <a:avLst/>
          </a:prstGeom>
          <a:solidFill>
            <a:schemeClr val="tx1">
              <a:lumMod val="50000"/>
              <a:lumOff val="50000"/>
            </a:schemeClr>
          </a:solidFill>
          <a:ln w="6350">
            <a:solidFill>
              <a:schemeClr val="tx1">
                <a:lumMod val="50000"/>
                <a:lumOff val="50000"/>
              </a:schemeClr>
            </a:solidFill>
          </a:ln>
        </p:spPr>
        <p:txBody>
          <a:bodyPr wrap="square" rtlCol="0">
            <a:spAutoFit/>
          </a:bodyPr>
          <a:lstStyle/>
          <a:p>
            <a:pPr algn="l">
              <a:lnSpc>
                <a:spcPct val="130000"/>
              </a:lnSpc>
              <a:spcBef>
                <a:spcPts val="0"/>
              </a:spcBef>
              <a:spcAft>
                <a:spcPts val="0"/>
              </a:spcAft>
            </a:pPr>
            <a:r>
              <a:rPr lang="zh-CN" altLang="en-US" sz="1400" b="1" dirty="0">
                <a:solidFill>
                  <a:schemeClr val="bg1"/>
                </a:solidFill>
              </a:rPr>
              <a:t>ubuntu@VM-0-3-ubuntu:~$</a:t>
            </a:r>
            <a:r>
              <a:rPr lang="zh-CN" altLang="en-US" sz="1400" dirty="0">
                <a:solidFill>
                  <a:schemeClr val="bg1"/>
                </a:solidFill>
              </a:rPr>
              <a:t> curl -H "Content-Type: application/json" --data '{"jsonrpc":"2.0","method":"rpc_modules","id":233}' 127.0.0.1:8545</a:t>
            </a:r>
          </a:p>
          <a:p>
            <a:pPr algn="l">
              <a:lnSpc>
                <a:spcPct val="130000"/>
              </a:lnSpc>
              <a:spcBef>
                <a:spcPts val="0"/>
              </a:spcBef>
              <a:spcAft>
                <a:spcPts val="0"/>
              </a:spcAft>
            </a:pPr>
            <a:r>
              <a:rPr lang="zh-CN" altLang="en-US" sz="1400" dirty="0">
                <a:solidFill>
                  <a:schemeClr val="bg1"/>
                </a:solidFill>
              </a:rPr>
              <a:t>{"jsonrpc":"2.0","id":233,"result":{"eth":"1.0","net":"1.0","rpc":"1.0","web3":"1.0"}}</a:t>
            </a:r>
          </a:p>
        </p:txBody>
      </p:sp>
    </p:spTree>
  </p:cSld>
  <p:clrMapOvr>
    <a:masterClrMapping/>
  </p:clrMapOvr>
</p:sld>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3815</Words>
  <Application>Microsoft Office PowerPoint</Application>
  <PresentationFormat>宽屏</PresentationFormat>
  <Paragraphs>488</Paragraphs>
  <Slides>33</Slides>
  <Notes>33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33</vt:i4>
      </vt:variant>
    </vt:vector>
  </HeadingPairs>
  <TitlesOfParts>
    <vt:vector size="46" baseType="lpstr">
      <vt:lpstr>Kozuka Gothic Pr6N M</vt:lpstr>
      <vt:lpstr>等线</vt:lpstr>
      <vt:lpstr>东文宋体</vt:lpstr>
      <vt:lpstr>方正兰亭黑_GBK</vt:lpstr>
      <vt:lpstr>宋体</vt:lpstr>
      <vt:lpstr>微软雅黑</vt:lpstr>
      <vt:lpstr>Arial</vt:lpstr>
      <vt:lpstr>Calibri</vt:lpstr>
      <vt:lpstr>Calibri Light</vt:lpstr>
      <vt:lpstr>Times New Roman</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59</cp:revision>
  <dcterms:created xsi:type="dcterms:W3CDTF">2018-08-22T15:25:26Z</dcterms:created>
  <dcterms:modified xsi:type="dcterms:W3CDTF">2019-01-28T09:00:08Z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2052-10.1.0.5707</vt:lpwstr>
  </property>
</Properties>
</file>